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0430" y="586874"/>
            <a:ext cx="2011045" cy="4716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990"/>
            <a:ext cx="680085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129080" y="9829146"/>
            <a:ext cx="548005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398902" y="9960515"/>
            <a:ext cx="154686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edesur.com.ar/" TargetMode="External"/><Relationship Id="rId3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edesur.com.ar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edesur.com.ar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grandesclientes@edesur.com.ar" TargetMode="External"/><Relationship Id="rId3" Type="http://schemas.openxmlformats.org/officeDocument/2006/relationships/image" Target="../media/image2.jpg"/><Relationship Id="rId4" Type="http://schemas.openxmlformats.org/officeDocument/2006/relationships/hyperlink" Target="http://www.edesur.com.ar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29080" y="9948163"/>
            <a:ext cx="5480050" cy="29400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82065" marR="5080" indent="-1270000">
              <a:lnSpc>
                <a:spcPts val="1030"/>
              </a:lnSpc>
              <a:spcBef>
                <a:spcPts val="175"/>
              </a:spcBef>
              <a:tabLst>
                <a:tab pos="2960370" algn="l"/>
                <a:tab pos="3188970" algn="l"/>
              </a:tabLst>
            </a:pPr>
            <a:r>
              <a:rPr dirty="0" sz="900">
                <a:solidFill>
                  <a:srgbClr val="252525"/>
                </a:solidFill>
                <a:latin typeface="Arial MT"/>
                <a:cs typeface="Arial MT"/>
              </a:rPr>
              <a:t>Edesur</a:t>
            </a:r>
            <a:r>
              <a:rPr dirty="0" sz="900" spc="-25">
                <a:solidFill>
                  <a:srgbClr val="252525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52525"/>
                </a:solidFill>
                <a:latin typeface="Arial MT"/>
                <a:cs typeface="Arial MT"/>
              </a:rPr>
              <a:t>S.A.</a:t>
            </a:r>
            <a:r>
              <a:rPr dirty="0" sz="900" spc="-5">
                <a:solidFill>
                  <a:srgbClr val="252525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– San</a:t>
            </a:r>
            <a:r>
              <a:rPr dirty="0" sz="900" spc="-2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José</a:t>
            </a:r>
            <a:r>
              <a:rPr dirty="0" sz="900" spc="-1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140</a:t>
            </a:r>
            <a:r>
              <a:rPr dirty="0" sz="900" spc="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–</a:t>
            </a:r>
            <a:r>
              <a:rPr dirty="0" sz="900" spc="-2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Ciudad</a:t>
            </a:r>
            <a:r>
              <a:rPr dirty="0" sz="900" spc="-2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Autónoma</a:t>
            </a:r>
            <a:r>
              <a:rPr dirty="0" sz="900" spc="-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Buenos</a:t>
            </a:r>
            <a:r>
              <a:rPr dirty="0" sz="900" spc="-1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Aires</a:t>
            </a:r>
            <a:r>
              <a:rPr dirty="0" sz="900" spc="1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dirty="0" sz="900" spc="-1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C</a:t>
            </a:r>
            <a:r>
              <a:rPr dirty="0" sz="900" spc="-2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1076AAD</a:t>
            </a:r>
            <a:r>
              <a:rPr dirty="0" sz="900" spc="-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–</a:t>
            </a:r>
            <a:r>
              <a:rPr dirty="0" sz="900" spc="-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Buenos</a:t>
            </a:r>
            <a:r>
              <a:rPr dirty="0" sz="900" spc="-1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Aires</a:t>
            </a:r>
            <a:r>
              <a:rPr dirty="0" sz="900" spc="1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dirty="0" sz="900" spc="-10">
                <a:solidFill>
                  <a:srgbClr val="585858"/>
                </a:solidFill>
                <a:latin typeface="Arial MT"/>
                <a:cs typeface="Arial MT"/>
              </a:rPr>
              <a:t> Argentina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Teléfono:</a:t>
            </a:r>
            <a:r>
              <a:rPr dirty="0" sz="900" spc="-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(54</a:t>
            </a:r>
            <a:r>
              <a:rPr dirty="0" sz="900" spc="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dirty="0" sz="900" spc="-15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11) </a:t>
            </a:r>
            <a:r>
              <a:rPr dirty="0" sz="900" spc="-10">
                <a:solidFill>
                  <a:srgbClr val="585858"/>
                </a:solidFill>
                <a:latin typeface="Arial MT"/>
                <a:cs typeface="Arial MT"/>
              </a:rPr>
              <a:t>4370-</a:t>
            </a:r>
            <a:r>
              <a:rPr dirty="0" sz="900" spc="-20">
                <a:solidFill>
                  <a:srgbClr val="585858"/>
                </a:solidFill>
                <a:latin typeface="Arial MT"/>
                <a:cs typeface="Arial MT"/>
              </a:rPr>
              <a:t>3700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	</a:t>
            </a:r>
            <a:r>
              <a:rPr dirty="0" sz="900" spc="-5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r>
              <a:rPr dirty="0" sz="900">
                <a:solidFill>
                  <a:srgbClr val="585858"/>
                </a:solidFill>
                <a:latin typeface="Arial MT"/>
                <a:cs typeface="Arial MT"/>
              </a:rPr>
              <a:t>	</a:t>
            </a:r>
            <a:r>
              <a:rPr dirty="0" u="sng" sz="9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www.edesur.com.ar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4239" y="557029"/>
            <a:ext cx="2011045" cy="47167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025010" y="2055659"/>
            <a:ext cx="2827020" cy="2032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50" spc="-30" b="1">
                <a:latin typeface="Tahoma"/>
                <a:cs typeface="Tahoma"/>
              </a:rPr>
              <a:t>Buenos</a:t>
            </a:r>
            <a:r>
              <a:rPr dirty="0" sz="1150" spc="-50" b="1">
                <a:latin typeface="Tahoma"/>
                <a:cs typeface="Tahoma"/>
              </a:rPr>
              <a:t> </a:t>
            </a:r>
            <a:r>
              <a:rPr dirty="0" sz="1150" spc="-25" b="1">
                <a:latin typeface="Tahoma"/>
                <a:cs typeface="Tahoma"/>
              </a:rPr>
              <a:t>Aires,</a:t>
            </a:r>
            <a:r>
              <a:rPr dirty="0" sz="1150" spc="-50" b="1">
                <a:latin typeface="Tahoma"/>
                <a:cs typeface="Tahoma"/>
              </a:rPr>
              <a:t> </a:t>
            </a:r>
            <a:r>
              <a:rPr dirty="0" sz="1150" spc="-10" b="1">
                <a:latin typeface="Tahoma"/>
                <a:cs typeface="Tahoma"/>
              </a:rPr>
              <a:t>01</a:t>
            </a:r>
            <a:r>
              <a:rPr dirty="0" sz="1150" spc="-40" b="1">
                <a:latin typeface="Tahoma"/>
                <a:cs typeface="Tahoma"/>
              </a:rPr>
              <a:t> </a:t>
            </a:r>
            <a:r>
              <a:rPr dirty="0" sz="1150" spc="-20" b="1">
                <a:latin typeface="Tahoma"/>
                <a:cs typeface="Tahoma"/>
              </a:rPr>
              <a:t>de</a:t>
            </a:r>
            <a:r>
              <a:rPr dirty="0" sz="1150" spc="-45" b="1">
                <a:latin typeface="Tahoma"/>
                <a:cs typeface="Tahoma"/>
              </a:rPr>
              <a:t> </a:t>
            </a:r>
            <a:r>
              <a:rPr dirty="0" sz="1150" spc="-40" b="1">
                <a:latin typeface="Tahoma"/>
                <a:cs typeface="Tahoma"/>
              </a:rPr>
              <a:t>Noviembre </a:t>
            </a:r>
            <a:r>
              <a:rPr dirty="0" sz="1150" spc="-30" b="1">
                <a:latin typeface="Tahoma"/>
                <a:cs typeface="Tahoma"/>
              </a:rPr>
              <a:t>de</a:t>
            </a:r>
            <a:r>
              <a:rPr dirty="0" sz="1150" spc="-55" b="1">
                <a:latin typeface="Tahoma"/>
                <a:cs typeface="Tahoma"/>
              </a:rPr>
              <a:t> </a:t>
            </a:r>
            <a:r>
              <a:rPr dirty="0" sz="1150" spc="-20" b="1">
                <a:latin typeface="Tahoma"/>
                <a:cs typeface="Tahoma"/>
              </a:rPr>
              <a:t>2023</a:t>
            </a:r>
            <a:endParaRPr sz="1150">
              <a:latin typeface="Tahoma"/>
              <a:cs typeface="Tahoma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071746" y="2743418"/>
          <a:ext cx="2342515" cy="504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6315"/>
              </a:tblGrid>
              <a:tr h="256540"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20" b="1">
                          <a:latin typeface="Tahoma"/>
                          <a:cs typeface="Tahoma"/>
                        </a:rPr>
                        <a:t>Ref.:</a:t>
                      </a:r>
                      <a:r>
                        <a:rPr dirty="0" sz="1150" spc="-25" b="1">
                          <a:latin typeface="Tahoma"/>
                          <a:cs typeface="Tahoma"/>
                        </a:rPr>
                        <a:t> </a:t>
                      </a:r>
                      <a:r>
                        <a:rPr dirty="0" u="sng" sz="1150" spc="-35" b="1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Factibilidad</a:t>
                      </a:r>
                      <a:r>
                        <a:rPr dirty="0" u="sng" sz="1150" spc="-15" b="1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u="sng" sz="1150" spc="-30" b="1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u="sng" sz="1150" spc="-25" b="1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u="sng" sz="1150" spc="-10" b="1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Suministro</a:t>
                      </a:r>
                      <a:endParaRPr sz="1150">
                        <a:latin typeface="Tahoma"/>
                        <a:cs typeface="Tahoma"/>
                      </a:endParaRPr>
                    </a:p>
                  </a:txBody>
                  <a:tcPr marL="0" marR="0" marB="0" marT="1905"/>
                </a:tc>
              </a:tr>
              <a:tr h="247650">
                <a:tc>
                  <a:txBody>
                    <a:bodyPr/>
                    <a:lstStyle/>
                    <a:p>
                      <a:pPr algn="r" marR="24130">
                        <a:lnSpc>
                          <a:spcPts val="1230"/>
                        </a:lnSpc>
                        <a:spcBef>
                          <a:spcPts val="620"/>
                        </a:spcBef>
                      </a:pPr>
                      <a:r>
                        <a:rPr dirty="0" sz="1100">
                          <a:latin typeface="Tahoma"/>
                          <a:cs typeface="Tahoma"/>
                        </a:rPr>
                        <a:t>BARRIO</a:t>
                      </a:r>
                      <a:r>
                        <a:rPr dirty="0" sz="11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100">
                          <a:latin typeface="Tahoma"/>
                          <a:cs typeface="Tahoma"/>
                        </a:rPr>
                        <a:t>ARCAS</a:t>
                      </a:r>
                      <a:r>
                        <a:rPr dirty="0" sz="11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100" spc="-10">
                          <a:latin typeface="Tahoma"/>
                          <a:cs typeface="Tahoma"/>
                        </a:rPr>
                        <a:t>CAÑUELAS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78740"/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8288" y="3455072"/>
            <a:ext cx="5964555" cy="521017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50" spc="-10" b="1">
                <a:latin typeface="Tahoma"/>
                <a:cs typeface="Tahoma"/>
              </a:rPr>
              <a:t>Sres.</a:t>
            </a:r>
            <a:endParaRPr sz="115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Tahoma"/>
                <a:cs typeface="Tahoma"/>
              </a:rPr>
              <a:t>BARRIO</a:t>
            </a:r>
            <a:r>
              <a:rPr dirty="0" sz="1100" spc="-40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ARCAS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CAÑUELAS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100">
              <a:latin typeface="Tahoma"/>
              <a:cs typeface="Tahoma"/>
            </a:endParaRPr>
          </a:p>
          <a:p>
            <a:pPr algn="just" marL="12700" marR="5080" indent="448945">
              <a:lnSpc>
                <a:spcPct val="96700"/>
              </a:lnSpc>
              <a:spcBef>
                <a:spcPts val="5"/>
              </a:spcBef>
            </a:pPr>
            <a:r>
              <a:rPr dirty="0" sz="1150">
                <a:latin typeface="Tahoma"/>
                <a:cs typeface="Tahoma"/>
              </a:rPr>
              <a:t>Tenemos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3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agrado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3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dirigirnos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Ud,</a:t>
            </a:r>
            <a:r>
              <a:rPr dirty="0" sz="1150" spc="3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</a:t>
            </a:r>
            <a:r>
              <a:rPr dirty="0" sz="1150" spc="3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30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finalidad</a:t>
            </a:r>
            <a:r>
              <a:rPr dirty="0" sz="1150" spc="3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dar</a:t>
            </a:r>
            <a:r>
              <a:rPr dirty="0" sz="1150" spc="3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respuesta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31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 </a:t>
            </a:r>
            <a:r>
              <a:rPr dirty="0" sz="1150">
                <a:latin typeface="Tahoma"/>
                <a:cs typeface="Tahoma"/>
              </a:rPr>
              <a:t>requerimiento,</a:t>
            </a:r>
            <a:r>
              <a:rPr dirty="0" sz="1150" spc="1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recibido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nuestras</a:t>
            </a:r>
            <a:r>
              <a:rPr dirty="0" sz="1150" spc="1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oficinas,</a:t>
            </a:r>
            <a:r>
              <a:rPr dirty="0" sz="1150" spc="18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mediante</a:t>
            </a:r>
            <a:r>
              <a:rPr dirty="0" sz="1150" spc="1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1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cual</a:t>
            </a:r>
            <a:r>
              <a:rPr dirty="0" sz="1150" spc="1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nos</a:t>
            </a:r>
            <a:r>
              <a:rPr dirty="0" sz="1150" spc="1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solicita</a:t>
            </a:r>
            <a:r>
              <a:rPr dirty="0" sz="1150" spc="1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Factibilidad</a:t>
            </a:r>
            <a:r>
              <a:rPr dirty="0" sz="1150" spc="1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 </a:t>
            </a:r>
            <a:r>
              <a:rPr dirty="0" sz="1150" spc="-20">
                <a:latin typeface="Tahoma"/>
                <a:cs typeface="Tahoma"/>
              </a:rPr>
              <a:t>Suministro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para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barrio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ubicado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00" i="1">
                <a:latin typeface="Arial"/>
                <a:cs typeface="Arial"/>
              </a:rPr>
              <a:t>sobre</a:t>
            </a:r>
            <a:r>
              <a:rPr dirty="0" sz="1100" spc="3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calle</a:t>
            </a:r>
            <a:r>
              <a:rPr dirty="0" sz="1100" spc="3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Sin</a:t>
            </a:r>
            <a:r>
              <a:rPr dirty="0" sz="1100" spc="3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Nombre</a:t>
            </a:r>
            <a:r>
              <a:rPr dirty="0" sz="1100" spc="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a</a:t>
            </a:r>
            <a:r>
              <a:rPr dirty="0" sz="1100" spc="2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metros</a:t>
            </a:r>
            <a:r>
              <a:rPr dirty="0" sz="1100" spc="3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de</a:t>
            </a:r>
            <a:r>
              <a:rPr dirty="0" sz="1100" spc="3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la</a:t>
            </a:r>
            <a:r>
              <a:rPr dirty="0" sz="1100" spc="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Ruta</a:t>
            </a:r>
            <a:r>
              <a:rPr dirty="0" sz="1100" spc="3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205,</a:t>
            </a:r>
            <a:r>
              <a:rPr dirty="0" sz="1100" spc="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Partido</a:t>
            </a:r>
            <a:r>
              <a:rPr dirty="0" sz="1100" spc="30" i="1">
                <a:latin typeface="Arial"/>
                <a:cs typeface="Arial"/>
              </a:rPr>
              <a:t> </a:t>
            </a:r>
            <a:r>
              <a:rPr dirty="0" sz="1100" spc="-25" i="1">
                <a:latin typeface="Arial"/>
                <a:cs typeface="Arial"/>
              </a:rPr>
              <a:t>de </a:t>
            </a:r>
            <a:r>
              <a:rPr dirty="0" sz="1100" i="1">
                <a:latin typeface="Arial"/>
                <a:cs typeface="Arial"/>
              </a:rPr>
              <a:t>Cañuelas,</a:t>
            </a:r>
            <a:r>
              <a:rPr dirty="0" sz="1100" spc="5" i="1">
                <a:latin typeface="Arial"/>
                <a:cs typeface="Arial"/>
              </a:rPr>
              <a:t> </a:t>
            </a:r>
            <a:r>
              <a:rPr dirty="0" sz="1150" spc="-30">
                <a:latin typeface="Tahoma"/>
                <a:cs typeface="Tahoma"/>
              </a:rPr>
              <a:t>considerando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condiciones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sistema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mediano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plazo,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resulta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posible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cumplir </a:t>
            </a:r>
            <a:r>
              <a:rPr dirty="0" sz="1150">
                <a:latin typeface="Tahoma"/>
                <a:cs typeface="Tahoma"/>
              </a:rPr>
              <a:t>con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potencia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total</a:t>
            </a:r>
            <a:r>
              <a:rPr dirty="0" sz="1150" spc="-25">
                <a:latin typeface="Tahoma"/>
                <a:cs typeface="Tahoma"/>
              </a:rPr>
              <a:t> estimada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00" i="1">
                <a:latin typeface="Arial"/>
                <a:cs typeface="Arial"/>
              </a:rPr>
              <a:t>1100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kW</a:t>
            </a:r>
            <a:r>
              <a:rPr dirty="0" sz="1100" spc="-1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(500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lotes),</a:t>
            </a:r>
            <a:r>
              <a:rPr dirty="0" sz="1100" spc="35" i="1">
                <a:latin typeface="Arial"/>
                <a:cs typeface="Arial"/>
              </a:rPr>
              <a:t> </a:t>
            </a:r>
            <a:r>
              <a:rPr dirty="0" sz="1150" spc="-25">
                <a:latin typeface="Tahoma"/>
                <a:cs typeface="Tahoma"/>
              </a:rPr>
              <a:t>efectuando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trabajos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ampliación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la </a:t>
            </a:r>
            <a:r>
              <a:rPr dirty="0" sz="1150" spc="-10">
                <a:latin typeface="Tahoma"/>
                <a:cs typeface="Tahoma"/>
              </a:rPr>
              <a:t>red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distribución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Media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Tensión.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ahoma"/>
              <a:cs typeface="Tahoma"/>
            </a:endParaRPr>
          </a:p>
          <a:p>
            <a:pPr algn="just" marL="12700" marR="5080" indent="448945">
              <a:lnSpc>
                <a:spcPct val="96300"/>
              </a:lnSpc>
            </a:pPr>
            <a:r>
              <a:rPr dirty="0" sz="1150">
                <a:latin typeface="Tahoma"/>
                <a:cs typeface="Tahoma"/>
              </a:rPr>
              <a:t>Sobre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esta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materia</a:t>
            </a:r>
            <a:r>
              <a:rPr dirty="0" sz="1150" spc="1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informamos</a:t>
            </a:r>
            <a:r>
              <a:rPr dirty="0" sz="1150" spc="1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1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Ud.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que,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conformidad</a:t>
            </a:r>
            <a:r>
              <a:rPr dirty="0" sz="1150" spc="1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1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1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establecido</a:t>
            </a:r>
            <a:r>
              <a:rPr dirty="0" sz="1150" spc="1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las </a:t>
            </a:r>
            <a:r>
              <a:rPr dirty="0" sz="1150" spc="-30">
                <a:latin typeface="Tahoma"/>
                <a:cs typeface="Tahoma"/>
              </a:rPr>
              <a:t>disposiciones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vigentes,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particular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los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incisos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a)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b)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artículo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25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Contrato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Concesión, </a:t>
            </a:r>
            <a:r>
              <a:rPr dirty="0" sz="1150">
                <a:latin typeface="Tahoma"/>
                <a:cs typeface="Tahoma"/>
              </a:rPr>
              <a:t>ésta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Distribuidora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está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obligada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atender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todo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incremento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demanda,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no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tiene </a:t>
            </a:r>
            <a:r>
              <a:rPr dirty="0" sz="1150">
                <a:latin typeface="Tahoma"/>
                <a:cs typeface="Tahoma"/>
              </a:rPr>
              <a:t>inconvenientes</a:t>
            </a:r>
            <a:r>
              <a:rPr dirty="0" sz="1150" spc="1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suministrar</a:t>
            </a:r>
            <a:r>
              <a:rPr dirty="0" sz="1150" spc="1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servicio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cualquier</a:t>
            </a:r>
            <a:r>
              <a:rPr dirty="0" sz="1150" spc="1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punto</a:t>
            </a:r>
            <a:r>
              <a:rPr dirty="0" sz="1150" spc="1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comprendido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dentro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11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área </a:t>
            </a:r>
            <a:r>
              <a:rPr dirty="0" sz="1150" spc="-10">
                <a:latin typeface="Tahoma"/>
                <a:cs typeface="Tahoma"/>
              </a:rPr>
              <a:t>concedida.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ahoma"/>
              <a:cs typeface="Tahoma"/>
            </a:endParaRPr>
          </a:p>
          <a:p>
            <a:pPr algn="just" marL="12700" marR="5080" indent="448945">
              <a:lnSpc>
                <a:spcPct val="96200"/>
              </a:lnSpc>
            </a:pPr>
            <a:r>
              <a:rPr dirty="0" sz="1150">
                <a:latin typeface="Tahoma"/>
                <a:cs typeface="Tahoma"/>
              </a:rPr>
              <a:t>Sin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perjuicio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mencionado,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Edesur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S.A.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tiene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bajo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su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responsabilidad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diseño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 spc="-50">
                <a:latin typeface="Tahoma"/>
                <a:cs typeface="Tahoma"/>
              </a:rPr>
              <a:t>y </a:t>
            </a:r>
            <a:r>
              <a:rPr dirty="0" sz="1150" spc="-20">
                <a:latin typeface="Tahoma"/>
                <a:cs typeface="Tahoma"/>
              </a:rPr>
              <a:t>expansión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red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distribución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eléctrica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contemple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desarrollo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calidad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servicio </a:t>
            </a:r>
            <a:r>
              <a:rPr dirty="0" sz="1150">
                <a:latin typeface="Tahoma"/>
                <a:cs typeface="Tahoma"/>
              </a:rPr>
              <a:t>acorde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exigencias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población,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condiciones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servicio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especificadas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el Subanexo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4°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mencionado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Contrato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Concesión.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ahoma"/>
              <a:cs typeface="Tahoma"/>
            </a:endParaRPr>
          </a:p>
          <a:p>
            <a:pPr algn="just" marL="12700" marR="5080" indent="448945">
              <a:lnSpc>
                <a:spcPct val="96300"/>
              </a:lnSpc>
              <a:spcBef>
                <a:spcPts val="5"/>
              </a:spcBef>
            </a:pP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70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75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expuesto,</a:t>
            </a:r>
            <a:r>
              <a:rPr dirty="0" sz="1150" spc="75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vuestra</a:t>
            </a:r>
            <a:r>
              <a:rPr dirty="0" sz="1150" spc="70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solicitud</a:t>
            </a:r>
            <a:r>
              <a:rPr dirty="0" sz="1150" spc="70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70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Factibilidad</a:t>
            </a:r>
            <a:r>
              <a:rPr dirty="0" sz="1150" spc="70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75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Servicio</a:t>
            </a:r>
            <a:r>
              <a:rPr dirty="0" sz="1150" spc="75">
                <a:latin typeface="Tahoma"/>
                <a:cs typeface="Tahoma"/>
              </a:rPr>
              <a:t>  </a:t>
            </a:r>
            <a:r>
              <a:rPr dirty="0" sz="1150">
                <a:latin typeface="Tahoma"/>
                <a:cs typeface="Tahoma"/>
              </a:rPr>
              <a:t>queda</a:t>
            </a:r>
            <a:r>
              <a:rPr dirty="0" sz="1150" spc="70">
                <a:latin typeface="Tahoma"/>
                <a:cs typeface="Tahoma"/>
              </a:rPr>
              <a:t>  </a:t>
            </a:r>
            <a:r>
              <a:rPr dirty="0" sz="1150" spc="-10">
                <a:latin typeface="Tahoma"/>
                <a:cs typeface="Tahoma"/>
              </a:rPr>
              <a:t>limitada </a:t>
            </a:r>
            <a:r>
              <a:rPr dirty="0" sz="1150" spc="-30">
                <a:latin typeface="Tahoma"/>
                <a:cs typeface="Tahoma"/>
              </a:rPr>
              <a:t>exclusivamente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al</a:t>
            </a:r>
            <a:r>
              <a:rPr dirty="0" sz="1150" spc="-30">
                <a:latin typeface="Tahoma"/>
                <a:cs typeface="Tahoma"/>
              </a:rPr>
              <a:t> alcance</a:t>
            </a:r>
            <a:r>
              <a:rPr dirty="0" sz="1150" spc="-35">
                <a:latin typeface="Tahoma"/>
                <a:cs typeface="Tahoma"/>
              </a:rPr>
              <a:t> expresado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-35">
                <a:latin typeface="Tahoma"/>
                <a:cs typeface="Tahoma"/>
              </a:rPr>
              <a:t> los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párrafos anteriores,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45">
                <a:latin typeface="Tahoma"/>
                <a:cs typeface="Tahoma"/>
              </a:rPr>
              <a:t>por </a:t>
            </a:r>
            <a:r>
              <a:rPr dirty="0" sz="1150" spc="-30">
                <a:latin typeface="Tahoma"/>
                <a:cs typeface="Tahoma"/>
              </a:rPr>
              <a:t>lo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que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únicamente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en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el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caso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u="sng" sz="1150" spc="9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recibir</a:t>
            </a:r>
            <a:r>
              <a:rPr dirty="0" u="sng" sz="1150" spc="9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la</a:t>
            </a:r>
            <a:r>
              <a:rPr dirty="0" u="sng" sz="1150" spc="9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confirmación</a:t>
            </a:r>
            <a:r>
              <a:rPr dirty="0" u="sng" sz="1150" spc="9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formal</a:t>
            </a:r>
            <a:r>
              <a:rPr dirty="0" u="sng" sz="1150" spc="8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del</a:t>
            </a:r>
            <a:r>
              <a:rPr dirty="0" u="sng" sz="1150" spc="9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requerimiento,</a:t>
            </a:r>
            <a:r>
              <a:rPr dirty="0" u="sng" sz="1150" spc="9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esta</a:t>
            </a:r>
            <a:r>
              <a:rPr dirty="0" u="sng" sz="1150" spc="9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Distribuidora</a:t>
            </a:r>
            <a:r>
              <a:rPr dirty="0" u="sng" sz="1150" spc="8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realizará</a:t>
            </a:r>
            <a:r>
              <a:rPr dirty="0" u="sng" sz="1150" spc="9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el</a:t>
            </a:r>
            <a:r>
              <a:rPr dirty="0" u="sng" sz="1150" spc="9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proyecto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eléctrico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permitirá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conocer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condiciones </a:t>
            </a:r>
            <a:r>
              <a:rPr dirty="0" sz="1150" spc="-10">
                <a:latin typeface="Tahoma"/>
                <a:cs typeface="Tahoma"/>
              </a:rPr>
              <a:t>técnicas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serán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exigidas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Uds.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vuestras </a:t>
            </a:r>
            <a:r>
              <a:rPr dirty="0" sz="1150" spc="-20">
                <a:latin typeface="Tahoma"/>
                <a:cs typeface="Tahoma"/>
              </a:rPr>
              <a:t>instalaciones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destinadas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recibir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suministro,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plazos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asociados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obras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necesarias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para </a:t>
            </a:r>
            <a:r>
              <a:rPr dirty="0" sz="1150" spc="-25">
                <a:latin typeface="Tahoma"/>
                <a:cs typeface="Tahoma"/>
              </a:rPr>
              <a:t>otorgar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potencia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requerida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los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espacios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mínimos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que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serán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solicitados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instalación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del </a:t>
            </a:r>
            <a:r>
              <a:rPr dirty="0" sz="1150">
                <a:latin typeface="Tahoma"/>
                <a:cs typeface="Tahoma"/>
              </a:rPr>
              <a:t>centro/s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25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transformación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y/o</a:t>
            </a:r>
            <a:r>
              <a:rPr dirty="0" sz="1150" spc="25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medición</a:t>
            </a:r>
            <a:r>
              <a:rPr dirty="0" sz="1150" spc="25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25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pudiera/n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corresponder</a:t>
            </a:r>
            <a:r>
              <a:rPr dirty="0" sz="1150" spc="2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acuerdo</a:t>
            </a:r>
            <a:r>
              <a:rPr dirty="0" sz="1150" spc="25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las necesidades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técnicas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otorgar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suministro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reglamentaciones </a:t>
            </a:r>
            <a:r>
              <a:rPr dirty="0" sz="1150" spc="-10">
                <a:latin typeface="Tahoma"/>
                <a:cs typeface="Tahoma"/>
              </a:rPr>
              <a:t>vigentes.</a:t>
            </a:r>
            <a:endParaRPr sz="11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8288" y="1888019"/>
            <a:ext cx="5963285" cy="17303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 indent="448945">
              <a:lnSpc>
                <a:spcPct val="96300"/>
              </a:lnSpc>
              <a:spcBef>
                <a:spcPts val="165"/>
              </a:spcBef>
            </a:pPr>
            <a:r>
              <a:rPr dirty="0" sz="1150" spc="-10">
                <a:latin typeface="Tahoma"/>
                <a:cs typeface="Tahoma"/>
              </a:rPr>
              <a:t>Destacamos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dada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envergadura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emprendimiento,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</a:t>
            </a:r>
            <a:r>
              <a:rPr dirty="0" sz="1150" spc="1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importante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efectuar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los </a:t>
            </a:r>
            <a:r>
              <a:rPr dirty="0" sz="1150">
                <a:latin typeface="Tahoma"/>
                <a:cs typeface="Tahoma"/>
              </a:rPr>
              <a:t>trámites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inherentes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solicitud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suministro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mayor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antelación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posible,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que </a:t>
            </a:r>
            <a:r>
              <a:rPr dirty="0" sz="1150">
                <a:latin typeface="Tahoma"/>
                <a:cs typeface="Tahoma"/>
              </a:rPr>
              <a:t>sugerimos</a:t>
            </a:r>
            <a:r>
              <a:rPr dirty="0" sz="1150" spc="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hacerlo</a:t>
            </a:r>
            <a:r>
              <a:rPr dirty="0" sz="1150" spc="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aproximadamente</a:t>
            </a:r>
            <a:r>
              <a:rPr dirty="0" sz="1150" spc="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2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(dos)</a:t>
            </a:r>
            <a:r>
              <a:rPr dirty="0" sz="1150" spc="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años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antelación,</a:t>
            </a:r>
            <a:r>
              <a:rPr dirty="0" sz="1150" spc="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esa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forma</a:t>
            </a:r>
            <a:r>
              <a:rPr dirty="0" sz="1150" spc="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poder </a:t>
            </a:r>
            <a:r>
              <a:rPr dirty="0" sz="1150" spc="-25">
                <a:latin typeface="Tahoma"/>
                <a:cs typeface="Tahoma"/>
              </a:rPr>
              <a:t>consensuar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tiempos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25">
                <a:latin typeface="Tahoma"/>
                <a:cs typeface="Tahoma"/>
              </a:rPr>
              <a:t> aprobación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proyecto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concreción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obras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para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otorgar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el servicio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eléctrico.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ahoma"/>
              <a:cs typeface="Tahoma"/>
            </a:endParaRPr>
          </a:p>
          <a:p>
            <a:pPr algn="just" marL="12700" marR="5080" indent="448945">
              <a:lnSpc>
                <a:spcPct val="96300"/>
              </a:lnSpc>
            </a:pPr>
            <a:r>
              <a:rPr dirty="0" sz="1150" spc="-30">
                <a:latin typeface="Tahoma"/>
                <a:cs typeface="Tahoma"/>
              </a:rPr>
              <a:t>Queda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expresamente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determinado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la</a:t>
            </a:r>
            <a:r>
              <a:rPr dirty="0" u="sng" sz="1150" spc="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presente</a:t>
            </a:r>
            <a:r>
              <a:rPr dirty="0" u="sng" sz="1150" spc="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factibilidad</a:t>
            </a:r>
            <a:r>
              <a:rPr dirty="0" u="sng" sz="1150" spc="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u="sng" sz="1150" spc="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suministro</a:t>
            </a:r>
            <a:r>
              <a:rPr dirty="0" u="sng" sz="1150" spc="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no</a:t>
            </a:r>
            <a:r>
              <a:rPr dirty="0" u="sng" sz="1150" spc="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autoriza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Uds.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efectuar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obra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alguna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destinada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la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obtención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del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suministro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sin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previo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conocimiento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esta</a:t>
            </a:r>
            <a:r>
              <a:rPr dirty="0" u="sng" sz="1150" spc="-7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Distribuidora</a:t>
            </a:r>
            <a:r>
              <a:rPr dirty="0" sz="1150" spc="-25">
                <a:latin typeface="Tahoma"/>
                <a:cs typeface="Tahoma"/>
              </a:rPr>
              <a:t>,</a:t>
            </a:r>
            <a:r>
              <a:rPr dirty="0" sz="1150" spc="-8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hasta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tanto</a:t>
            </a:r>
            <a:r>
              <a:rPr dirty="0" sz="1150" spc="-8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</a:t>
            </a:r>
            <a:r>
              <a:rPr dirty="0" sz="1150" spc="-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cumplimente</a:t>
            </a:r>
            <a:r>
              <a:rPr dirty="0" sz="1150" spc="-8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por</a:t>
            </a:r>
            <a:r>
              <a:rPr dirty="0" sz="1150" spc="-8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vuestra</a:t>
            </a:r>
            <a:r>
              <a:rPr dirty="0" sz="1150" spc="-9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parte</a:t>
            </a:r>
            <a:r>
              <a:rPr dirty="0" sz="1150" spc="-8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los</a:t>
            </a:r>
            <a:r>
              <a:rPr dirty="0" sz="1150" spc="-8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requisitos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-9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</a:t>
            </a:r>
            <a:r>
              <a:rPr dirty="0" sz="1150" spc="-9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continuación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indican.</a:t>
            </a:r>
            <a:endParaRPr sz="1150">
              <a:latin typeface="Tahoma"/>
              <a:cs typeface="Tahoma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077080" y="9960515"/>
            <a:ext cx="6350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05680" y="9960515"/>
            <a:ext cx="103568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u="sng" sz="9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www.edesur.com.ar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8288" y="4108868"/>
            <a:ext cx="5964555" cy="51384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918844" indent="-457200">
              <a:lnSpc>
                <a:spcPct val="100000"/>
              </a:lnSpc>
              <a:spcBef>
                <a:spcPts val="110"/>
              </a:spcBef>
              <a:buAutoNum type="romanUcParenR"/>
              <a:tabLst>
                <a:tab pos="918844" algn="l"/>
              </a:tabLst>
            </a:pPr>
            <a:r>
              <a:rPr dirty="0" sz="1150" spc="-30">
                <a:latin typeface="Tahoma"/>
                <a:cs typeface="Tahoma"/>
              </a:rPr>
              <a:t>INFORMACION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DOCUMENTACION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PRESENTAR </a:t>
            </a:r>
            <a:r>
              <a:rPr dirty="0" sz="1150" spc="-20">
                <a:latin typeface="Tahoma"/>
                <a:cs typeface="Tahoma"/>
              </a:rPr>
              <a:t>POR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CLIENTE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ahoma"/>
              <a:buAutoNum type="romanUcParenR"/>
            </a:pPr>
            <a:endParaRPr sz="1150">
              <a:latin typeface="Tahoma"/>
              <a:cs typeface="Tahoma"/>
            </a:endParaRPr>
          </a:p>
          <a:p>
            <a:pPr algn="just" marL="12700" marR="8255" indent="448945">
              <a:lnSpc>
                <a:spcPts val="1330"/>
              </a:lnSpc>
            </a:pPr>
            <a:r>
              <a:rPr dirty="0" sz="1150" spc="-20">
                <a:latin typeface="Tahoma"/>
                <a:cs typeface="Tahoma"/>
              </a:rPr>
              <a:t>Será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requisito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indispensable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su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atención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fin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poder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precisar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proyecto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eléctrico que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permita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desarrollar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28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Red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Servicio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Público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alimentación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externa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emprendimiento, </a:t>
            </a:r>
            <a:r>
              <a:rPr dirty="0" sz="1150" spc="-20">
                <a:latin typeface="Tahoma"/>
                <a:cs typeface="Tahoma"/>
              </a:rPr>
              <a:t>contar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información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abajo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detallada:</a:t>
            </a:r>
            <a:endParaRPr sz="1150">
              <a:latin typeface="Tahoma"/>
              <a:cs typeface="Tahoma"/>
            </a:endParaRPr>
          </a:p>
          <a:p>
            <a:pPr lvl="1" marL="728345" indent="-228600">
              <a:lnSpc>
                <a:spcPct val="100000"/>
              </a:lnSpc>
              <a:spcBef>
                <a:spcPts val="1315"/>
              </a:spcBef>
              <a:buAutoNum type="arabicParenR"/>
              <a:tabLst>
                <a:tab pos="728345" algn="l"/>
              </a:tabLst>
            </a:pP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Solicitud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u="sng" sz="1150" spc="-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Suministro</a:t>
            </a:r>
            <a:r>
              <a:rPr dirty="0" sz="1150" spc="-10">
                <a:latin typeface="Tahoma"/>
                <a:cs typeface="Tahoma"/>
              </a:rPr>
              <a:t>:</a:t>
            </a:r>
            <a:endParaRPr sz="1150">
              <a:latin typeface="Tahoma"/>
              <a:cs typeface="Tahoma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Tahoma"/>
              <a:buAutoNum type="arabicParenR"/>
            </a:pPr>
            <a:endParaRPr sz="1150">
              <a:latin typeface="Tahoma"/>
              <a:cs typeface="Tahoma"/>
            </a:endParaRPr>
          </a:p>
          <a:p>
            <a:pPr algn="just" marL="728345" marR="8890">
              <a:lnSpc>
                <a:spcPts val="1330"/>
              </a:lnSpc>
              <a:spcBef>
                <a:spcPts val="5"/>
              </a:spcBef>
            </a:pPr>
            <a:r>
              <a:rPr dirty="0" sz="1150" spc="-10">
                <a:latin typeface="Tahoma"/>
                <a:cs typeface="Tahoma"/>
              </a:rPr>
              <a:t>Deberán </a:t>
            </a:r>
            <a:r>
              <a:rPr dirty="0" sz="1150" spc="-20">
                <a:latin typeface="Tahoma"/>
                <a:cs typeface="Tahoma"/>
              </a:rPr>
              <a:t>presentar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distribuidora</a:t>
            </a:r>
            <a:r>
              <a:rPr dirty="0" sz="1150" spc="-10">
                <a:latin typeface="Tahoma"/>
                <a:cs typeface="Tahoma"/>
              </a:rPr>
              <a:t> solicitud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suministro</a:t>
            </a:r>
            <a:r>
              <a:rPr dirty="0" sz="1150" spc="-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rubricada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titular, </a:t>
            </a:r>
            <a:r>
              <a:rPr dirty="0" sz="1150" spc="-30">
                <a:latin typeface="Tahoma"/>
                <a:cs typeface="Tahoma"/>
              </a:rPr>
              <a:t>representante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o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apoderado,</a:t>
            </a:r>
            <a:r>
              <a:rPr dirty="0" sz="1150" spc="-25">
                <a:latin typeface="Tahoma"/>
                <a:cs typeface="Tahoma"/>
              </a:rPr>
              <a:t> legalmente habilitado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tal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solicitud.</a:t>
            </a:r>
            <a:endParaRPr sz="1150">
              <a:latin typeface="Tahoma"/>
              <a:cs typeface="Tahoma"/>
            </a:endParaRPr>
          </a:p>
          <a:p>
            <a:pPr lvl="1" marL="728345" indent="-228600">
              <a:lnSpc>
                <a:spcPct val="100000"/>
              </a:lnSpc>
              <a:spcBef>
                <a:spcPts val="1320"/>
              </a:spcBef>
              <a:buAutoNum type="arabicParenR" startAt="2"/>
              <a:tabLst>
                <a:tab pos="728345" algn="l"/>
              </a:tabLst>
            </a:pP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Documentación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información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técnica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presentar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junto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con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el</a:t>
            </a:r>
            <a:r>
              <a:rPr dirty="0" u="sng" sz="1150" spc="-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pedido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suministro</a:t>
            </a:r>
            <a:endParaRPr sz="1150">
              <a:latin typeface="Tahoma"/>
              <a:cs typeface="Tahoma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Tahoma"/>
              <a:buAutoNum type="arabicParenR" startAt="2"/>
            </a:pPr>
            <a:endParaRPr sz="1150">
              <a:latin typeface="Tahoma"/>
              <a:cs typeface="Tahoma"/>
            </a:endParaRPr>
          </a:p>
          <a:p>
            <a:pPr algn="just" lvl="2" marL="690245" marR="8890" indent="-228600">
              <a:lnSpc>
                <a:spcPct val="96100"/>
              </a:lnSpc>
              <a:buAutoNum type="alphaLcParenR"/>
              <a:tabLst>
                <a:tab pos="690245" algn="l"/>
              </a:tabLst>
            </a:pPr>
            <a:r>
              <a:rPr dirty="0" sz="1150" spc="-25">
                <a:latin typeface="Tahoma"/>
                <a:cs typeface="Tahoma"/>
              </a:rPr>
              <a:t>Declaración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jurada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cargas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indicando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demanda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total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instalada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expresada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kW.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Deberá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detallarse</a:t>
            </a:r>
            <a:r>
              <a:rPr dirty="0" sz="1150" spc="-8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-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demanda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correspondiente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los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servicios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generales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y/o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suministro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obra</a:t>
            </a:r>
            <a:r>
              <a:rPr dirty="0" sz="1150" spc="-30">
                <a:latin typeface="Tahoma"/>
                <a:cs typeface="Tahoma"/>
              </a:rPr>
              <a:t> y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 </a:t>
            </a:r>
            <a:r>
              <a:rPr dirty="0" sz="1150" spc="-30">
                <a:latin typeface="Tahoma"/>
                <a:cs typeface="Tahoma"/>
              </a:rPr>
              <a:t>correspondiente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 </a:t>
            </a:r>
            <a:r>
              <a:rPr dirty="0" sz="1150" spc="-30">
                <a:latin typeface="Tahoma"/>
                <a:cs typeface="Tahoma"/>
              </a:rPr>
              <a:t>totalidad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urbanización.</a:t>
            </a:r>
            <a:endParaRPr sz="1150">
              <a:latin typeface="Tahoma"/>
              <a:cs typeface="Tahoma"/>
            </a:endParaRPr>
          </a:p>
          <a:p>
            <a:pPr algn="just" lvl="2" marL="690245" marR="6350" indent="-228600">
              <a:lnSpc>
                <a:spcPct val="96100"/>
              </a:lnSpc>
              <a:spcBef>
                <a:spcPts val="5"/>
              </a:spcBef>
              <a:buAutoNum type="alphaLcParenR"/>
              <a:tabLst>
                <a:tab pos="690245" algn="l"/>
              </a:tabLst>
            </a:pPr>
            <a:r>
              <a:rPr dirty="0" sz="1150">
                <a:latin typeface="Tahoma"/>
                <a:cs typeface="Tahoma"/>
              </a:rPr>
              <a:t>Estimación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potencia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total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simultánea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resultante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expresada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kW.</a:t>
            </a:r>
            <a:r>
              <a:rPr dirty="0" sz="1150" spc="85">
                <a:latin typeface="Tahoma"/>
                <a:cs typeface="Tahoma"/>
              </a:rPr>
              <a:t>  </a:t>
            </a:r>
            <a:r>
              <a:rPr dirty="0" sz="1150" spc="-10">
                <a:latin typeface="Tahoma"/>
                <a:cs typeface="Tahoma"/>
              </a:rPr>
              <a:t>Deberá detallarse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potencia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total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simultánea</a:t>
            </a:r>
            <a:r>
              <a:rPr dirty="0" sz="1150" spc="-25">
                <a:latin typeface="Tahoma"/>
                <a:cs typeface="Tahoma"/>
              </a:rPr>
              <a:t> correspondiente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servicios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generales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y/o suministro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obra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correspondiente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totalidad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urbanización.</a:t>
            </a:r>
            <a:endParaRPr sz="1150">
              <a:latin typeface="Tahoma"/>
              <a:cs typeface="Tahoma"/>
            </a:endParaRPr>
          </a:p>
          <a:p>
            <a:pPr lvl="2" marL="690245" marR="8255" indent="-228600">
              <a:lnSpc>
                <a:spcPts val="1320"/>
              </a:lnSpc>
              <a:spcBef>
                <a:spcPts val="45"/>
              </a:spcBef>
              <a:buAutoNum type="alphaLcParenR"/>
              <a:tabLst>
                <a:tab pos="690245" algn="l"/>
              </a:tabLst>
            </a:pPr>
            <a:r>
              <a:rPr dirty="0" sz="1150" spc="-20">
                <a:latin typeface="Tahoma"/>
                <a:cs typeface="Tahoma"/>
              </a:rPr>
              <a:t>Fecha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aproximada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que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estiman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necesidad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conexión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demanda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solicitada </a:t>
            </a:r>
            <a:r>
              <a:rPr dirty="0" sz="1150" spc="-20">
                <a:latin typeface="Tahoma"/>
                <a:cs typeface="Tahoma"/>
              </a:rPr>
              <a:t>como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servicios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generales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y/o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suministro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obra.</a:t>
            </a:r>
            <a:endParaRPr sz="1150">
              <a:latin typeface="Tahoma"/>
              <a:cs typeface="Tahoma"/>
            </a:endParaRPr>
          </a:p>
          <a:p>
            <a:pPr lvl="2" marL="690245" marR="8255" indent="-228600">
              <a:lnSpc>
                <a:spcPts val="1320"/>
              </a:lnSpc>
              <a:spcBef>
                <a:spcPts val="15"/>
              </a:spcBef>
              <a:buAutoNum type="alphaLcParenR"/>
              <a:tabLst>
                <a:tab pos="690245" algn="l"/>
              </a:tabLst>
            </a:pPr>
            <a:r>
              <a:rPr dirty="0" sz="1150" spc="-20">
                <a:latin typeface="Tahoma"/>
                <a:cs typeface="Tahoma"/>
              </a:rPr>
              <a:t>Fecha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aproximada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que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estiman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necesidad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conexión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demanda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solicitada </a:t>
            </a:r>
            <a:r>
              <a:rPr dirty="0" sz="1150" spc="-20">
                <a:latin typeface="Tahoma"/>
                <a:cs typeface="Tahoma"/>
              </a:rPr>
              <a:t>para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totalidad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barrio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cerrado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parque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industrial.</a:t>
            </a:r>
            <a:endParaRPr sz="1150">
              <a:latin typeface="Tahoma"/>
              <a:cs typeface="Tahoma"/>
            </a:endParaRPr>
          </a:p>
          <a:p>
            <a:pPr lvl="2" marL="690245" indent="-228600">
              <a:lnSpc>
                <a:spcPts val="1275"/>
              </a:lnSpc>
              <a:buAutoNum type="alphaLcParenR"/>
              <a:tabLst>
                <a:tab pos="690245" algn="l"/>
              </a:tabLst>
            </a:pPr>
            <a:r>
              <a:rPr dirty="0" sz="1150" spc="-25">
                <a:latin typeface="Tahoma"/>
                <a:cs typeface="Tahoma"/>
              </a:rPr>
              <a:t>Distribución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demanda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por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lote/manzana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delimitando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cada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una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ellas.</a:t>
            </a:r>
            <a:endParaRPr sz="1150">
              <a:latin typeface="Tahoma"/>
              <a:cs typeface="Tahoma"/>
            </a:endParaRPr>
          </a:p>
          <a:p>
            <a:pPr algn="just" lvl="2" marL="690245" marR="9525" indent="-228600">
              <a:lnSpc>
                <a:spcPts val="1320"/>
              </a:lnSpc>
              <a:spcBef>
                <a:spcPts val="70"/>
              </a:spcBef>
              <a:buAutoNum type="alphaLcParenR"/>
              <a:tabLst>
                <a:tab pos="690245" algn="l"/>
              </a:tabLst>
            </a:pPr>
            <a:r>
              <a:rPr dirty="0" sz="1150">
                <a:latin typeface="Tahoma"/>
                <a:cs typeface="Tahoma"/>
              </a:rPr>
              <a:t>Cronograma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estimado</a:t>
            </a:r>
            <a:r>
              <a:rPr dirty="0" sz="1150" spc="1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etapas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estimadas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toma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carga</a:t>
            </a:r>
            <a:r>
              <a:rPr dirty="0" sz="1150" spc="18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indicando </a:t>
            </a:r>
            <a:r>
              <a:rPr dirty="0" sz="1150" spc="-35">
                <a:latin typeface="Tahoma"/>
                <a:cs typeface="Tahoma"/>
              </a:rPr>
              <a:t>mes/año-</a:t>
            </a:r>
            <a:r>
              <a:rPr dirty="0" sz="1150" spc="-25">
                <a:latin typeface="Tahoma"/>
                <a:cs typeface="Tahoma"/>
              </a:rPr>
              <a:t>kW.</a:t>
            </a:r>
            <a:endParaRPr sz="1150">
              <a:latin typeface="Tahoma"/>
              <a:cs typeface="Tahoma"/>
            </a:endParaRPr>
          </a:p>
          <a:p>
            <a:pPr algn="just" lvl="2" marL="690245" indent="-228600">
              <a:lnSpc>
                <a:spcPts val="1275"/>
              </a:lnSpc>
              <a:buAutoNum type="alphaLcParenR"/>
              <a:tabLst>
                <a:tab pos="690245" algn="l"/>
              </a:tabLst>
            </a:pP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Red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alimentación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interna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del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desarrollo</a:t>
            </a:r>
            <a:r>
              <a:rPr dirty="0" sz="1150" spc="-20">
                <a:latin typeface="Tahoma"/>
                <a:cs typeface="Tahoma"/>
              </a:rPr>
              <a:t>: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Teniendo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10">
                <a:latin typeface="Tahoma"/>
                <a:cs typeface="Tahoma"/>
              </a:rPr>
              <a:t> cuenta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características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 spc="-50">
                <a:latin typeface="Tahoma"/>
                <a:cs typeface="Tahoma"/>
              </a:rPr>
              <a:t>y</a:t>
            </a:r>
            <a:endParaRPr sz="1150">
              <a:latin typeface="Tahoma"/>
              <a:cs typeface="Tahoma"/>
            </a:endParaRPr>
          </a:p>
          <a:p>
            <a:pPr algn="just" marL="690245" marR="5080">
              <a:lnSpc>
                <a:spcPct val="96100"/>
              </a:lnSpc>
              <a:spcBef>
                <a:spcPts val="30"/>
              </a:spcBef>
            </a:pPr>
            <a:r>
              <a:rPr dirty="0" sz="1150" spc="-30">
                <a:latin typeface="Tahoma"/>
                <a:cs typeface="Tahoma"/>
              </a:rPr>
              <a:t>dimensiones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los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predios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cuestión,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y</a:t>
            </a:r>
            <a:r>
              <a:rPr dirty="0" sz="1150" spc="-7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aún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pesar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no</a:t>
            </a:r>
            <a:r>
              <a:rPr dirty="0" sz="1150" spc="-7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contar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Uds.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en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esta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etapa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datos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definitivos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deberán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presentar,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mismos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permiten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inferir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el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posible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desarrollo</a:t>
            </a:r>
            <a:r>
              <a:rPr dirty="0" sz="1150" spc="2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21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edificios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21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propiedad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horizontal,</a:t>
            </a:r>
            <a:r>
              <a:rPr dirty="0" sz="1150" spc="204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viviendas</a:t>
            </a:r>
            <a:r>
              <a:rPr dirty="0" sz="1150" spc="21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unipersonales,</a:t>
            </a:r>
            <a:r>
              <a:rPr dirty="0" sz="1150" spc="204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o</a:t>
            </a:r>
            <a:r>
              <a:rPr dirty="0" sz="1150" spc="2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locales</a:t>
            </a:r>
            <a:endParaRPr sz="11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37817" y="1888019"/>
            <a:ext cx="5513705" cy="646176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241300" marR="5080">
              <a:lnSpc>
                <a:spcPct val="96200"/>
              </a:lnSpc>
              <a:spcBef>
                <a:spcPts val="165"/>
              </a:spcBef>
            </a:pPr>
            <a:r>
              <a:rPr dirty="0" sz="1150" spc="-30">
                <a:latin typeface="Tahoma"/>
                <a:cs typeface="Tahoma"/>
              </a:rPr>
              <a:t>comerciales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</a:t>
            </a:r>
            <a:r>
              <a:rPr dirty="0" sz="1150" spc="-10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industriales</a:t>
            </a:r>
            <a:r>
              <a:rPr dirty="0" sz="1150" spc="-9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áreas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no</a:t>
            </a:r>
            <a:r>
              <a:rPr dirty="0" sz="1150" spc="-9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linderas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línea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municipal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preexistente,</a:t>
            </a:r>
            <a:r>
              <a:rPr dirty="0" sz="1150" spc="-10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resultará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indispensable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1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el</a:t>
            </a:r>
            <a:r>
              <a:rPr dirty="0" sz="1150" spc="1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desarrollo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contemple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los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proyectos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1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distribución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interna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redes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eléctricas,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tanto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media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(MT)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como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baja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tensión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(BT),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y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ejecución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instalación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como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responsabilidad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exclusiva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del</a:t>
            </a:r>
            <a:r>
              <a:rPr dirty="0" sz="1150" spc="3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desarrollista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al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ser</a:t>
            </a:r>
            <a:r>
              <a:rPr dirty="0" sz="1150" spc="37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parte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38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instalación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interna.</a:t>
            </a:r>
            <a:r>
              <a:rPr dirty="0" sz="1150" spc="48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Las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mismas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</a:t>
            </a:r>
            <a:r>
              <a:rPr dirty="0" sz="1150" spc="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deberán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diseñar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bajo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normativa</a:t>
            </a:r>
            <a:r>
              <a:rPr dirty="0" sz="1150" spc="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vigente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Asociación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Electrotécnica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Argentina,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contemplando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vez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normativa</a:t>
            </a:r>
            <a:r>
              <a:rPr dirty="0" sz="1150" spc="8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específica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opere</a:t>
            </a:r>
            <a:r>
              <a:rPr dirty="0" sz="1150" spc="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para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Edesur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S.A..</a:t>
            </a:r>
            <a:r>
              <a:rPr dirty="0" sz="1150" spc="1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Los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materiales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y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fabricantes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previstos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para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el</a:t>
            </a:r>
            <a:r>
              <a:rPr dirty="0" sz="1150" spc="-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desarrollo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16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las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obras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deben</a:t>
            </a:r>
            <a:r>
              <a:rPr dirty="0" sz="1150" spc="1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ser</a:t>
            </a:r>
            <a:r>
              <a:rPr dirty="0" sz="1150" spc="1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normados,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homologados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</a:t>
            </a:r>
            <a:r>
              <a:rPr dirty="0" sz="1150" spc="1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inspeccionados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físicamente</a:t>
            </a:r>
            <a:r>
              <a:rPr dirty="0" sz="1150" spc="16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por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Edesur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S.A.</a:t>
            </a:r>
            <a:endParaRPr sz="1150">
              <a:latin typeface="Tahoma"/>
              <a:cs typeface="Tahoma"/>
            </a:endParaRPr>
          </a:p>
          <a:p>
            <a:pPr algn="just" marL="241300" marR="6350" indent="-228600">
              <a:lnSpc>
                <a:spcPct val="95900"/>
              </a:lnSpc>
              <a:spcBef>
                <a:spcPts val="10"/>
              </a:spcBef>
              <a:buAutoNum type="alphaLcParenR" startAt="8"/>
              <a:tabLst>
                <a:tab pos="241300" algn="l"/>
              </a:tabLst>
            </a:pPr>
            <a:r>
              <a:rPr dirty="0" sz="1150">
                <a:latin typeface="Tahoma"/>
                <a:cs typeface="Tahoma"/>
              </a:rPr>
              <a:t>Una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vez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haya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ejecutado</a:t>
            </a:r>
            <a:r>
              <a:rPr dirty="0" sz="1150" spc="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1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desarrollo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urbanístico</a:t>
            </a:r>
            <a:r>
              <a:rPr dirty="0" sz="1150" spc="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viviendas,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partes</a:t>
            </a:r>
            <a:r>
              <a:rPr dirty="0" sz="1150" spc="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comunes, </a:t>
            </a:r>
            <a:r>
              <a:rPr dirty="0" sz="1150" spc="-20">
                <a:latin typeface="Tahoma"/>
                <a:cs typeface="Tahoma"/>
              </a:rPr>
              <a:t>locales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y/o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naves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industriales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soliciten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suministros individuales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servicios </a:t>
            </a:r>
            <a:r>
              <a:rPr dirty="0" sz="1150" spc="-25">
                <a:latin typeface="Tahoma"/>
                <a:cs typeface="Tahoma"/>
              </a:rPr>
              <a:t>definitivos,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actuará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cuanto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cesión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redes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tal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como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normativa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vigente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50">
                <a:latin typeface="Tahoma"/>
                <a:cs typeface="Tahoma"/>
              </a:rPr>
              <a:t>y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casuística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derivada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resoluciones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firmes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ENRE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materia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determinan.</a:t>
            </a:r>
            <a:endParaRPr sz="1150">
              <a:latin typeface="Tahoma"/>
              <a:cs typeface="Tahoma"/>
            </a:endParaRPr>
          </a:p>
          <a:p>
            <a:pPr algn="just" marL="241300" marR="5080" indent="-228600">
              <a:lnSpc>
                <a:spcPct val="96300"/>
              </a:lnSpc>
              <a:buAutoNum type="alphaLcParenR" startAt="8"/>
              <a:tabLst>
                <a:tab pos="241300" algn="l"/>
              </a:tabLst>
            </a:pP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Traza</a:t>
            </a:r>
            <a:r>
              <a:rPr dirty="0" u="sng" sz="1150" spc="1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u="sng" sz="1150" spc="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las</a:t>
            </a:r>
            <a:r>
              <a:rPr dirty="0" u="sng" sz="1150" spc="1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redes</a:t>
            </a:r>
            <a:r>
              <a:rPr dirty="0" u="sng" sz="1150" spc="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internas</a:t>
            </a:r>
            <a:r>
              <a:rPr dirty="0" u="sng" sz="1150" spc="1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del</a:t>
            </a:r>
            <a:r>
              <a:rPr dirty="0" u="sng" sz="1150" spc="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desarrollo</a:t>
            </a:r>
            <a:r>
              <a:rPr dirty="0" sz="1150">
                <a:latin typeface="Tahoma"/>
                <a:cs typeface="Tahoma"/>
              </a:rPr>
              <a:t>: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Respecto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trazas</a:t>
            </a:r>
            <a:r>
              <a:rPr dirty="0" sz="1150" spc="1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redes </a:t>
            </a:r>
            <a:r>
              <a:rPr dirty="0" sz="1150" spc="-20">
                <a:latin typeface="Tahoma"/>
                <a:cs typeface="Tahoma"/>
              </a:rPr>
              <a:t>eléctricas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tanto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BT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como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MT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su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equipamiento electromecánico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asociado, </a:t>
            </a:r>
            <a:r>
              <a:rPr dirty="0" sz="1150">
                <a:latin typeface="Tahoma"/>
                <a:cs typeface="Tahoma"/>
              </a:rPr>
              <a:t>se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deberán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proyectar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ejecutar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parte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desarrollador,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7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denominados </a:t>
            </a:r>
            <a:r>
              <a:rPr dirty="0" sz="1150" spc="-25">
                <a:latin typeface="Tahoma"/>
                <a:cs typeface="Tahoma"/>
              </a:rPr>
              <a:t>sectores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uso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común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dado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que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distribuidora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hará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entrega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los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distintos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puntos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suministro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eléctricos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sobre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línea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municipal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calles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catastralmente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nomencladas</a:t>
            </a:r>
            <a:endParaRPr sz="1150">
              <a:latin typeface="Tahoma"/>
              <a:cs typeface="Tahoma"/>
            </a:endParaRPr>
          </a:p>
          <a:p>
            <a:pPr algn="just" marL="241300" marR="6350" indent="-228600">
              <a:lnSpc>
                <a:spcPts val="1330"/>
              </a:lnSpc>
              <a:spcBef>
                <a:spcPts val="25"/>
              </a:spcBef>
              <a:buAutoNum type="alphaLcParenR" startAt="8"/>
              <a:tabLst>
                <a:tab pos="241300" algn="l"/>
              </a:tabLst>
            </a:pP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Red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de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Alumbrado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Público</a:t>
            </a:r>
            <a:r>
              <a:rPr dirty="0" sz="1150" spc="-30">
                <a:latin typeface="Tahoma"/>
                <a:cs typeface="Tahoma"/>
              </a:rPr>
              <a:t>: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Debe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tenerse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presente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que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quedan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por </a:t>
            </a:r>
            <a:r>
              <a:rPr dirty="0" sz="1150" spc="-25">
                <a:latin typeface="Tahoma"/>
                <a:cs typeface="Tahoma"/>
              </a:rPr>
              <a:t>fuera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gestión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aprobación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Edesur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S.A.,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diseño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obras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inherentes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2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redes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alumbrado</a:t>
            </a:r>
            <a:endParaRPr sz="1150">
              <a:latin typeface="Tahoma"/>
              <a:cs typeface="Tahoma"/>
            </a:endParaRPr>
          </a:p>
          <a:p>
            <a:pPr algn="just" marL="241300" marR="6350">
              <a:lnSpc>
                <a:spcPts val="1320"/>
              </a:lnSpc>
              <a:spcBef>
                <a:spcPts val="15"/>
              </a:spcBef>
            </a:pP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sectores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comunes,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deberán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proyectar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desarrollar</a:t>
            </a:r>
            <a:r>
              <a:rPr dirty="0" sz="1150" spc="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</a:t>
            </a:r>
            <a:r>
              <a:rPr dirty="0" sz="1150" spc="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absoluta </a:t>
            </a:r>
            <a:r>
              <a:rPr dirty="0" sz="1150" spc="-20">
                <a:latin typeface="Tahoma"/>
                <a:cs typeface="Tahoma"/>
              </a:rPr>
              <a:t>independencia</a:t>
            </a:r>
            <a:r>
              <a:rPr dirty="0" sz="1150" spc="8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redes</a:t>
            </a:r>
            <a:r>
              <a:rPr dirty="0" sz="1150" spc="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suministro</a:t>
            </a:r>
            <a:r>
              <a:rPr dirty="0" sz="1150" spc="8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eléctrico</a:t>
            </a:r>
            <a:r>
              <a:rPr dirty="0" sz="1150" spc="8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destinado</a:t>
            </a:r>
            <a:r>
              <a:rPr dirty="0" sz="1150" spc="8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viviendas,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locales</a:t>
            </a:r>
            <a:endParaRPr sz="1150">
              <a:latin typeface="Tahoma"/>
              <a:cs typeface="Tahoma"/>
            </a:endParaRPr>
          </a:p>
          <a:p>
            <a:pPr algn="just" marL="241300">
              <a:lnSpc>
                <a:spcPts val="1300"/>
              </a:lnSpc>
            </a:pPr>
            <a:r>
              <a:rPr dirty="0" sz="1150" spc="-25">
                <a:latin typeface="Tahoma"/>
                <a:cs typeface="Tahoma"/>
              </a:rPr>
              <a:t>comerciales,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servicios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generales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edificio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/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barrio,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etc.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ahoma"/>
              <a:cs typeface="Tahoma"/>
            </a:endParaRPr>
          </a:p>
          <a:p>
            <a:pPr algn="just" marL="279400" marR="6985" indent="-228600">
              <a:lnSpc>
                <a:spcPts val="1330"/>
              </a:lnSpc>
            </a:pPr>
            <a:r>
              <a:rPr dirty="0" sz="1150">
                <a:latin typeface="Tahoma"/>
                <a:cs typeface="Tahoma"/>
              </a:rPr>
              <a:t>3)</a:t>
            </a:r>
            <a:r>
              <a:rPr dirty="0" sz="1150" spc="280"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Documentación</a:t>
            </a:r>
            <a:r>
              <a:rPr dirty="0" u="sng" sz="1150" spc="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información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legal</a:t>
            </a:r>
            <a:r>
              <a:rPr dirty="0" u="sng" sz="1150" spc="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y</a:t>
            </a:r>
            <a:r>
              <a:rPr dirty="0" u="sng" sz="1150" spc="-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comercial</a:t>
            </a:r>
            <a:r>
              <a:rPr dirty="0" u="sng" sz="1150" spc="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</a:t>
            </a:r>
            <a:r>
              <a:rPr dirty="0" u="sng" sz="1150" spc="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presentar</a:t>
            </a:r>
            <a:r>
              <a:rPr dirty="0" u="sng" sz="1150" spc="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junto con</a:t>
            </a:r>
            <a:r>
              <a:rPr dirty="0" u="sng" sz="1150" spc="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el pedido</a:t>
            </a:r>
            <a:r>
              <a:rPr dirty="0" u="sng" sz="1150" spc="-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suministro</a:t>
            </a:r>
            <a:endParaRPr sz="1150">
              <a:latin typeface="Tahoma"/>
              <a:cs typeface="Tahoma"/>
            </a:endParaRPr>
          </a:p>
          <a:p>
            <a:pPr algn="just" marL="241300" marR="5080" indent="-228600">
              <a:lnSpc>
                <a:spcPct val="96100"/>
              </a:lnSpc>
              <a:spcBef>
                <a:spcPts val="1365"/>
              </a:spcBef>
              <a:buAutoNum type="alphaLcParenR"/>
              <a:tabLst>
                <a:tab pos="241300" algn="l"/>
              </a:tabLst>
            </a:pPr>
            <a:r>
              <a:rPr dirty="0" sz="1150" spc="-30">
                <a:latin typeface="Tahoma"/>
                <a:cs typeface="Tahoma"/>
              </a:rPr>
              <a:t>Documentación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-7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acredite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posesión,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utilización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o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explotación</a:t>
            </a:r>
            <a:r>
              <a:rPr dirty="0" sz="1150" spc="-8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del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predio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(decretos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gubernamentales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cesión,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escrituras,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contrato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4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locación,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boleto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compra-</a:t>
            </a:r>
            <a:r>
              <a:rPr dirty="0" sz="1150" spc="-25">
                <a:latin typeface="Tahoma"/>
                <a:cs typeface="Tahoma"/>
              </a:rPr>
              <a:t>venta,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contrato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 </a:t>
            </a:r>
            <a:r>
              <a:rPr dirty="0" sz="1150" spc="-25">
                <a:latin typeface="Tahoma"/>
                <a:cs typeface="Tahoma"/>
              </a:rPr>
              <a:t>obra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etc.)</a:t>
            </a:r>
            <a:endParaRPr sz="1150">
              <a:latin typeface="Tahoma"/>
              <a:cs typeface="Tahoma"/>
            </a:endParaRPr>
          </a:p>
          <a:p>
            <a:pPr algn="just" marL="241300" marR="5715" indent="-228600">
              <a:lnSpc>
                <a:spcPct val="96100"/>
              </a:lnSpc>
              <a:spcBef>
                <a:spcPts val="5"/>
              </a:spcBef>
              <a:buAutoNum type="alphaLcParenR"/>
              <a:tabLst>
                <a:tab pos="241300" algn="l"/>
              </a:tabLst>
            </a:pPr>
            <a:r>
              <a:rPr dirty="0" sz="1150" spc="-30">
                <a:latin typeface="Tahoma"/>
                <a:cs typeface="Tahoma"/>
              </a:rPr>
              <a:t>Documentación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1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acredite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personería</a:t>
            </a:r>
            <a:r>
              <a:rPr dirty="0" sz="1150" spc="1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jurídica.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En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caso</a:t>
            </a:r>
            <a:r>
              <a:rPr dirty="0" sz="1150" spc="1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que</a:t>
            </a:r>
            <a:r>
              <a:rPr dirty="0" sz="1150" spc="1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el</a:t>
            </a:r>
            <a:r>
              <a:rPr dirty="0" sz="1150" spc="1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titular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sea</a:t>
            </a:r>
            <a:r>
              <a:rPr dirty="0" sz="1150" spc="1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una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sociedad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deberá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presentar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Contrato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Social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o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Estatutos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y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última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acta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directorio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con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designación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autoridades.</a:t>
            </a:r>
            <a:endParaRPr sz="1150">
              <a:latin typeface="Tahoma"/>
              <a:cs typeface="Tahoma"/>
            </a:endParaRPr>
          </a:p>
          <a:p>
            <a:pPr algn="just" marL="241300" marR="8890" indent="-228600">
              <a:lnSpc>
                <a:spcPct val="96200"/>
              </a:lnSpc>
              <a:spcBef>
                <a:spcPts val="5"/>
              </a:spcBef>
              <a:buAutoNum type="alphaLcParenR"/>
              <a:tabLst>
                <a:tab pos="241300" algn="l"/>
              </a:tabLst>
            </a:pPr>
            <a:r>
              <a:rPr dirty="0" sz="1150" spc="-30">
                <a:latin typeface="Tahoma"/>
                <a:cs typeface="Tahoma"/>
              </a:rPr>
              <a:t>Documentación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que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acredite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apoderamiento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solicitante.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caso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tratarse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de </a:t>
            </a:r>
            <a:r>
              <a:rPr dirty="0" sz="1150">
                <a:latin typeface="Tahoma"/>
                <a:cs typeface="Tahoma"/>
              </a:rPr>
              <a:t>persona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física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deberá</a:t>
            </a:r>
            <a:r>
              <a:rPr dirty="0" sz="1150" spc="1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presentar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DNI,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tanto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1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para</a:t>
            </a:r>
            <a:r>
              <a:rPr dirty="0" sz="1150" spc="1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1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personas</a:t>
            </a:r>
            <a:r>
              <a:rPr dirty="0" sz="1150" spc="20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jurídicas </a:t>
            </a:r>
            <a:r>
              <a:rPr dirty="0" sz="1150" spc="-25">
                <a:latin typeface="Tahoma"/>
                <a:cs typeface="Tahoma"/>
              </a:rPr>
              <a:t>presentará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poder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suficiente debidamente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certificado.</a:t>
            </a:r>
            <a:endParaRPr sz="1150">
              <a:latin typeface="Tahoma"/>
              <a:cs typeface="Tahoma"/>
            </a:endParaRPr>
          </a:p>
          <a:p>
            <a:pPr algn="just" marL="241300" marR="6350" indent="-228600">
              <a:lnSpc>
                <a:spcPts val="1330"/>
              </a:lnSpc>
              <a:spcBef>
                <a:spcPts val="40"/>
              </a:spcBef>
              <a:buAutoNum type="alphaLcParenR"/>
              <a:tabLst>
                <a:tab pos="241300" algn="l"/>
              </a:tabLst>
            </a:pPr>
            <a:r>
              <a:rPr dirty="0" sz="1150" spc="-30">
                <a:latin typeface="Tahoma"/>
                <a:cs typeface="Tahoma"/>
              </a:rPr>
              <a:t>Documentación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que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acredite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inscripción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impositiva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(C.U.I.T.)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futuro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titular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la </a:t>
            </a:r>
            <a:r>
              <a:rPr dirty="0" sz="1150" spc="-10">
                <a:latin typeface="Tahoma"/>
                <a:cs typeface="Tahoma"/>
              </a:rPr>
              <a:t>cuenta.</a:t>
            </a:r>
            <a:endParaRPr sz="1150">
              <a:latin typeface="Tahoma"/>
              <a:cs typeface="Tahoma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077080" y="9960515"/>
            <a:ext cx="6350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05680" y="9960515"/>
            <a:ext cx="103568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u="sng" sz="9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www.edesur.com.ar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8288" y="1888019"/>
            <a:ext cx="5963920" cy="51492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918844" indent="-457200">
              <a:lnSpc>
                <a:spcPct val="100000"/>
              </a:lnSpc>
              <a:spcBef>
                <a:spcPts val="110"/>
              </a:spcBef>
              <a:buAutoNum type="romanUcParenR" startAt="2"/>
              <a:tabLst>
                <a:tab pos="918844" algn="l"/>
              </a:tabLst>
            </a:pPr>
            <a:r>
              <a:rPr dirty="0" sz="1150" spc="-10">
                <a:latin typeface="Tahoma"/>
                <a:cs typeface="Tahoma"/>
              </a:rPr>
              <a:t>VARIOS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ahoma"/>
              <a:buAutoNum type="romanUcParenR" startAt="2"/>
            </a:pPr>
            <a:endParaRPr sz="1150">
              <a:latin typeface="Tahoma"/>
              <a:cs typeface="Tahoma"/>
            </a:endParaRPr>
          </a:p>
          <a:p>
            <a:pPr algn="just" marL="461645" marR="5715" indent="449580">
              <a:lnSpc>
                <a:spcPct val="96300"/>
              </a:lnSpc>
            </a:pPr>
            <a:r>
              <a:rPr dirty="0" sz="1150" spc="-30">
                <a:latin typeface="Tahoma"/>
                <a:cs typeface="Tahoma"/>
              </a:rPr>
              <a:t>Oportunamente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les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será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requerido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resto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documentación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información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que </a:t>
            </a:r>
            <a:r>
              <a:rPr dirty="0" sz="1150">
                <a:latin typeface="Tahoma"/>
                <a:cs typeface="Tahoma"/>
              </a:rPr>
              <a:t>deberá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ser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presentada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antes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conexión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suministro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momento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les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sea </a:t>
            </a:r>
            <a:r>
              <a:rPr dirty="0" sz="1150" spc="-30">
                <a:latin typeface="Tahoma"/>
                <a:cs typeface="Tahoma"/>
              </a:rPr>
              <a:t>indicado, tales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como, </a:t>
            </a:r>
            <a:r>
              <a:rPr dirty="0" sz="1150" spc="-40">
                <a:latin typeface="Tahoma"/>
                <a:cs typeface="Tahoma"/>
              </a:rPr>
              <a:t>sin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45">
                <a:latin typeface="Tahoma"/>
                <a:cs typeface="Tahoma"/>
              </a:rPr>
              <a:t>que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la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enumeración </a:t>
            </a:r>
            <a:r>
              <a:rPr dirty="0" sz="1150" spc="-30">
                <a:latin typeface="Tahoma"/>
                <a:cs typeface="Tahoma"/>
              </a:rPr>
              <a:t>resulte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limitativa,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Certificación </a:t>
            </a:r>
            <a:r>
              <a:rPr dirty="0" sz="1150" spc="-55">
                <a:latin typeface="Tahoma"/>
                <a:cs typeface="Tahoma"/>
              </a:rPr>
              <a:t>de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Instalación </a:t>
            </a:r>
            <a:r>
              <a:rPr dirty="0" sz="1150" spc="-30">
                <a:latin typeface="Tahoma"/>
                <a:cs typeface="Tahoma"/>
              </a:rPr>
              <a:t>Interna extendida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45">
                <a:latin typeface="Tahoma"/>
                <a:cs typeface="Tahoma"/>
              </a:rPr>
              <a:t>por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matriculado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habilitado,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solicitud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55">
                <a:latin typeface="Tahoma"/>
                <a:cs typeface="Tahoma"/>
              </a:rPr>
              <a:t>de</a:t>
            </a:r>
            <a:r>
              <a:rPr dirty="0" sz="1150" spc="-30">
                <a:latin typeface="Tahoma"/>
                <a:cs typeface="Tahoma"/>
              </a:rPr>
              <a:t> inspección </a:t>
            </a:r>
            <a:r>
              <a:rPr dirty="0" sz="1150" spc="-55">
                <a:latin typeface="Tahoma"/>
                <a:cs typeface="Tahoma"/>
              </a:rPr>
              <a:t>de</a:t>
            </a:r>
            <a:r>
              <a:rPr dirty="0" sz="1150" spc="-30">
                <a:latin typeface="Tahoma"/>
                <a:cs typeface="Tahoma"/>
              </a:rPr>
              <a:t> instalación </a:t>
            </a:r>
            <a:r>
              <a:rPr dirty="0" sz="1150" spc="-10">
                <a:latin typeface="Tahoma"/>
                <a:cs typeface="Tahoma"/>
              </a:rPr>
              <a:t>interna </a:t>
            </a:r>
            <a:r>
              <a:rPr dirty="0" sz="1150">
                <a:latin typeface="Tahoma"/>
                <a:cs typeface="Tahoma"/>
              </a:rPr>
              <a:t>destinada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conexión</a:t>
            </a:r>
            <a:r>
              <a:rPr dirty="0" sz="1150" spc="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suministro,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sala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medidores,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otras</a:t>
            </a:r>
            <a:r>
              <a:rPr dirty="0" sz="1150" spc="8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resulten necesarias.</a:t>
            </a:r>
            <a:endParaRPr sz="1150">
              <a:latin typeface="Tahoma"/>
              <a:cs typeface="Tahoma"/>
            </a:endParaRPr>
          </a:p>
          <a:p>
            <a:pPr marL="918844" indent="-457200">
              <a:lnSpc>
                <a:spcPct val="100000"/>
              </a:lnSpc>
              <a:spcBef>
                <a:spcPts val="1345"/>
              </a:spcBef>
              <a:buAutoNum type="romanUcParenR" startAt="3"/>
              <a:tabLst>
                <a:tab pos="918844" algn="l"/>
              </a:tabLst>
            </a:pPr>
            <a:r>
              <a:rPr dirty="0" sz="1150" spc="-30">
                <a:latin typeface="Tahoma"/>
                <a:cs typeface="Tahoma"/>
              </a:rPr>
              <a:t>VIGENCIA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FACTIBILIDAD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ahoma"/>
              <a:cs typeface="Tahoma"/>
            </a:endParaRPr>
          </a:p>
          <a:p>
            <a:pPr algn="just" marL="12700" marR="5080" indent="448945">
              <a:lnSpc>
                <a:spcPct val="96300"/>
              </a:lnSpc>
              <a:spcBef>
                <a:spcPts val="5"/>
              </a:spcBef>
            </a:pP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razón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del</a:t>
            </a:r>
            <a:r>
              <a:rPr dirty="0" sz="1150" spc="-20">
                <a:latin typeface="Tahoma"/>
                <a:cs typeface="Tahoma"/>
              </a:rPr>
              <a:t> crecimiento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demanda, </a:t>
            </a:r>
            <a:r>
              <a:rPr dirty="0" sz="1150">
                <a:latin typeface="Tahoma"/>
                <a:cs typeface="Tahoma"/>
              </a:rPr>
              <a:t>tanto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industrial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como</a:t>
            </a:r>
            <a:r>
              <a:rPr dirty="0" sz="1150" spc="-20">
                <a:latin typeface="Tahoma"/>
                <a:cs typeface="Tahoma"/>
              </a:rPr>
              <a:t> residencial,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pueden </a:t>
            </a:r>
            <a:r>
              <a:rPr dirty="0" sz="1150" spc="-25">
                <a:latin typeface="Tahoma"/>
                <a:cs typeface="Tahoma"/>
              </a:rPr>
              <a:t>afectar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conformación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red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distribución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45">
                <a:latin typeface="Tahoma"/>
                <a:cs typeface="Tahoma"/>
              </a:rPr>
              <a:t>de </a:t>
            </a:r>
            <a:r>
              <a:rPr dirty="0" sz="1150" spc="-25">
                <a:latin typeface="Tahoma"/>
                <a:cs typeface="Tahoma"/>
              </a:rPr>
              <a:t>energía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eléctrica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en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localización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geográfica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que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se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emplaza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suministro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solicitado,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eventual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modificación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que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pudiera</a:t>
            </a:r>
            <a:r>
              <a:rPr dirty="0" sz="1150" spc="-35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producirse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en </a:t>
            </a:r>
            <a:r>
              <a:rPr dirty="0" sz="1150">
                <a:latin typeface="Tahoma"/>
                <a:cs typeface="Tahoma"/>
              </a:rPr>
              <a:t>las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normas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técnicas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reglamentarias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pertinentes,</a:t>
            </a:r>
            <a:r>
              <a:rPr dirty="0" sz="1150" spc="-5"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la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presenta</a:t>
            </a:r>
            <a:r>
              <a:rPr dirty="0" u="sng" sz="1150" spc="-1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factibilidad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tiene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una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vigencia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de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365</a:t>
            </a:r>
            <a:r>
              <a:rPr dirty="0" u="sng" sz="1150" spc="-75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días</a:t>
            </a:r>
            <a:r>
              <a:rPr dirty="0" u="sng" sz="1150" spc="-7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corridos.</a:t>
            </a:r>
            <a:endParaRPr sz="11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ahoma"/>
              <a:cs typeface="Tahoma"/>
            </a:endParaRPr>
          </a:p>
          <a:p>
            <a:pPr algn="just" marL="12700" marR="8890">
              <a:lnSpc>
                <a:spcPts val="1320"/>
              </a:lnSpc>
              <a:spcBef>
                <a:spcPts val="5"/>
              </a:spcBef>
            </a:pPr>
            <a:r>
              <a:rPr dirty="0" sz="1150">
                <a:latin typeface="Tahoma"/>
                <a:cs typeface="Tahoma"/>
              </a:rPr>
              <a:t>Dentro</a:t>
            </a:r>
            <a:r>
              <a:rPr dirty="0" sz="1150" spc="1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1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dicho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plazo</a:t>
            </a:r>
            <a:r>
              <a:rPr dirty="0" sz="1150" spc="114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deberán</a:t>
            </a:r>
            <a:r>
              <a:rPr dirty="0" sz="1150" spc="1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Uds.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cumplimentar</a:t>
            </a:r>
            <a:r>
              <a:rPr dirty="0" sz="1150" spc="1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los</a:t>
            </a:r>
            <a:r>
              <a:rPr dirty="0" sz="1150" spc="1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requisitos</a:t>
            </a:r>
            <a:r>
              <a:rPr dirty="0" sz="1150" spc="1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indicados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1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13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punto</a:t>
            </a:r>
            <a:r>
              <a:rPr dirty="0" sz="1150" spc="12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I) </a:t>
            </a:r>
            <a:r>
              <a:rPr dirty="0" sz="1150" spc="-10">
                <a:latin typeface="Tahoma"/>
                <a:cs typeface="Tahoma"/>
              </a:rPr>
              <a:t>INFORMACION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Y</a:t>
            </a:r>
            <a:r>
              <a:rPr dirty="0" sz="1150" spc="27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DOCUMENTACION</a:t>
            </a:r>
            <a:r>
              <a:rPr dirty="0" sz="1150" spc="2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PRESENTAR</a:t>
            </a:r>
            <a:r>
              <a:rPr dirty="0" sz="1150" spc="2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27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CLIENTE,</a:t>
            </a:r>
            <a:r>
              <a:rPr dirty="0" sz="1150" spc="2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por</a:t>
            </a:r>
            <a:r>
              <a:rPr dirty="0" sz="1150" spc="2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2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que</a:t>
            </a:r>
            <a:r>
              <a:rPr dirty="0" sz="1150" spc="26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27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no</a:t>
            </a:r>
            <a:endParaRPr sz="1150">
              <a:latin typeface="Tahoma"/>
              <a:cs typeface="Tahoma"/>
            </a:endParaRPr>
          </a:p>
          <a:p>
            <a:pPr algn="just" marL="12700" marR="7620">
              <a:lnSpc>
                <a:spcPts val="1330"/>
              </a:lnSpc>
            </a:pPr>
            <a:r>
              <a:rPr dirty="0" sz="1150" spc="-20">
                <a:latin typeface="Tahoma"/>
                <a:cs typeface="Tahoma"/>
              </a:rPr>
              <a:t>cumplimentar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dicho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plazo</a:t>
            </a:r>
            <a:r>
              <a:rPr dirty="0" sz="1150" spc="-1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presente factibilidad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perderá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toda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vigencia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debiendo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futuro </a:t>
            </a:r>
            <a:r>
              <a:rPr dirty="0" sz="1150" spc="-25">
                <a:latin typeface="Tahoma"/>
                <a:cs typeface="Tahoma"/>
              </a:rPr>
              <a:t>solicitarse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una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nueva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factibilidad.</a:t>
            </a:r>
            <a:endParaRPr sz="1150">
              <a:latin typeface="Tahoma"/>
              <a:cs typeface="Tahoma"/>
            </a:endParaRPr>
          </a:p>
          <a:p>
            <a:pPr algn="just" marL="12700" marR="5080">
              <a:lnSpc>
                <a:spcPct val="96300"/>
              </a:lnSpc>
              <a:spcBef>
                <a:spcPts val="1365"/>
              </a:spcBef>
            </a:pPr>
            <a:r>
              <a:rPr dirty="0" sz="1150" spc="-10">
                <a:latin typeface="Tahoma"/>
                <a:cs typeface="Tahoma"/>
              </a:rPr>
              <a:t>Quedamos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vuestra</a:t>
            </a:r>
            <a:r>
              <a:rPr dirty="0" sz="1150" spc="-3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disposición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para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proporcionar </a:t>
            </a:r>
            <a:r>
              <a:rPr dirty="0" sz="1150">
                <a:latin typeface="Tahoma"/>
                <a:cs typeface="Tahoma"/>
              </a:rPr>
              <a:t>cualquier</a:t>
            </a:r>
            <a:r>
              <a:rPr dirty="0" sz="1150" spc="-2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información</a:t>
            </a:r>
            <a:r>
              <a:rPr dirty="0" sz="1150" spc="-2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adicional</a:t>
            </a:r>
            <a:r>
              <a:rPr dirty="0" sz="1150" spc="-1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sobre</a:t>
            </a:r>
            <a:r>
              <a:rPr dirty="0" sz="1150" spc="-20">
                <a:latin typeface="Tahoma"/>
                <a:cs typeface="Tahoma"/>
              </a:rPr>
              <a:t> esta materia,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cual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tendremos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el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mayor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agrado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atenderlo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personalmente</a:t>
            </a:r>
            <a:r>
              <a:rPr dirty="0" sz="1150" spc="-4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nuestra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oficina </a:t>
            </a:r>
            <a:r>
              <a:rPr dirty="0" sz="1150" spc="-25">
                <a:latin typeface="Tahoma"/>
                <a:cs typeface="Tahoma"/>
              </a:rPr>
              <a:t>comercial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Grandes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Clientes,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ubicada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en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la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calle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San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José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Nº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170,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esta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Ciudad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que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atiende de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lunes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65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viernes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horario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continuado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de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5">
                <a:latin typeface="Tahoma"/>
                <a:cs typeface="Tahoma"/>
              </a:rPr>
              <a:t>8:00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15:00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25">
                <a:latin typeface="Tahoma"/>
                <a:cs typeface="Tahoma"/>
              </a:rPr>
              <a:t>horas,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telefónicamente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en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los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números </a:t>
            </a:r>
            <a:r>
              <a:rPr dirty="0" sz="1150">
                <a:latin typeface="Tahoma"/>
                <a:cs typeface="Tahoma"/>
              </a:rPr>
              <a:t>4370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-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3621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/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3629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/</a:t>
            </a:r>
            <a:r>
              <a:rPr dirty="0" sz="1150" spc="7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3632</a:t>
            </a:r>
            <a:r>
              <a:rPr dirty="0" sz="1150" spc="9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Fax: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4370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–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3437,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o</a:t>
            </a:r>
            <a:r>
              <a:rPr dirty="0" sz="1150" spc="9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bien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mediante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nuestro</a:t>
            </a:r>
            <a:r>
              <a:rPr dirty="0" sz="1150" spc="10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correo</a:t>
            </a:r>
            <a:r>
              <a:rPr dirty="0" sz="1150" spc="10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electrónico </a:t>
            </a:r>
            <a:r>
              <a:rPr dirty="0" sz="1100" spc="-10">
                <a:latin typeface="Tahoma"/>
                <a:cs typeface="Tahoma"/>
                <a:hlinkClick r:id="rId2"/>
              </a:rPr>
              <a:t>grandesclientes@edesur.com.ar</a:t>
            </a:r>
            <a:r>
              <a:rPr dirty="0" sz="1150" spc="-10">
                <a:latin typeface="Tahoma"/>
                <a:cs typeface="Tahoma"/>
              </a:rPr>
              <a:t>.</a:t>
            </a:r>
            <a:endParaRPr sz="1150">
              <a:latin typeface="Tahoma"/>
              <a:cs typeface="Tahoma"/>
            </a:endParaRPr>
          </a:p>
          <a:p>
            <a:pPr algn="just" marL="12700">
              <a:lnSpc>
                <a:spcPct val="100000"/>
              </a:lnSpc>
              <a:spcBef>
                <a:spcPts val="1345"/>
              </a:spcBef>
            </a:pPr>
            <a:r>
              <a:rPr dirty="0" sz="1150">
                <a:latin typeface="Tahoma"/>
                <a:cs typeface="Tahoma"/>
              </a:rPr>
              <a:t>Sin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otro</a:t>
            </a:r>
            <a:r>
              <a:rPr dirty="0" sz="1150" spc="-55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particular,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30">
                <a:latin typeface="Tahoma"/>
                <a:cs typeface="Tahoma"/>
              </a:rPr>
              <a:t>saludamos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>
                <a:latin typeface="Tahoma"/>
                <a:cs typeface="Tahoma"/>
              </a:rPr>
              <a:t>a</a:t>
            </a:r>
            <a:r>
              <a:rPr dirty="0" sz="1150" spc="-50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Ud.</a:t>
            </a:r>
            <a:r>
              <a:rPr dirty="0" sz="1150" spc="-60">
                <a:latin typeface="Tahoma"/>
                <a:cs typeface="Tahoma"/>
              </a:rPr>
              <a:t> </a:t>
            </a:r>
            <a:r>
              <a:rPr dirty="0" sz="1150" spc="-20">
                <a:latin typeface="Tahoma"/>
                <a:cs typeface="Tahoma"/>
              </a:rPr>
              <a:t>muy</a:t>
            </a:r>
            <a:r>
              <a:rPr dirty="0" sz="1150" spc="-45">
                <a:latin typeface="Tahoma"/>
                <a:cs typeface="Tahoma"/>
              </a:rPr>
              <a:t> </a:t>
            </a:r>
            <a:r>
              <a:rPr dirty="0" sz="1150" spc="-10">
                <a:latin typeface="Tahoma"/>
                <a:cs typeface="Tahoma"/>
              </a:rPr>
              <a:t>atentamente.</a:t>
            </a:r>
            <a:endParaRPr sz="1150">
              <a:latin typeface="Tahoma"/>
              <a:cs typeface="Tahom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8910" y="7494015"/>
            <a:ext cx="1462532" cy="150495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038980" y="8073389"/>
            <a:ext cx="2165985" cy="55626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R="20320">
              <a:lnSpc>
                <a:spcPct val="100000"/>
              </a:lnSpc>
              <a:spcBef>
                <a:spcPts val="745"/>
              </a:spcBef>
            </a:pPr>
            <a:r>
              <a:rPr dirty="0" sz="1200">
                <a:latin typeface="Calibri"/>
                <a:cs typeface="Calibri"/>
              </a:rPr>
              <a:t>Marcelo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Robledo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dirty="0" sz="1200">
                <a:latin typeface="Calibri"/>
                <a:cs typeface="Calibri"/>
              </a:rPr>
              <a:t>Clientes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Institucionales</a:t>
            </a:r>
            <a:r>
              <a:rPr dirty="0" sz="1200" spc="4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Argentina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>
                <a:solidFill>
                  <a:srgbClr val="252525"/>
                </a:solidFill>
              </a:rPr>
              <a:t>Edesur</a:t>
            </a:r>
            <a:r>
              <a:rPr dirty="0" spc="-25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S.A.</a:t>
            </a:r>
            <a:r>
              <a:rPr dirty="0" spc="-5">
                <a:solidFill>
                  <a:srgbClr val="252525"/>
                </a:solidFill>
              </a:rPr>
              <a:t> </a:t>
            </a:r>
            <a:r>
              <a:rPr dirty="0"/>
              <a:t>– San</a:t>
            </a:r>
            <a:r>
              <a:rPr dirty="0" spc="-20"/>
              <a:t> </a:t>
            </a:r>
            <a:r>
              <a:rPr dirty="0"/>
              <a:t>José</a:t>
            </a:r>
            <a:r>
              <a:rPr dirty="0" spc="-10"/>
              <a:t> </a:t>
            </a:r>
            <a:r>
              <a:rPr dirty="0"/>
              <a:t>140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Ciudad</a:t>
            </a:r>
            <a:r>
              <a:rPr dirty="0" spc="-20"/>
              <a:t> </a:t>
            </a:r>
            <a:r>
              <a:rPr dirty="0"/>
              <a:t>Autónoma</a:t>
            </a:r>
            <a:r>
              <a:rPr dirty="0" spc="-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-10"/>
              <a:t> </a:t>
            </a:r>
            <a:r>
              <a:rPr dirty="0"/>
              <a:t>C</a:t>
            </a:r>
            <a:r>
              <a:rPr dirty="0" spc="-25"/>
              <a:t> </a:t>
            </a:r>
            <a:r>
              <a:rPr dirty="0"/>
              <a:t>1076AAD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Buenos</a:t>
            </a:r>
            <a:r>
              <a:rPr dirty="0" spc="-15"/>
              <a:t> </a:t>
            </a:r>
            <a:r>
              <a:rPr dirty="0"/>
              <a:t>Aires</a:t>
            </a:r>
            <a:r>
              <a:rPr dirty="0" spc="10"/>
              <a:t> </a:t>
            </a:r>
            <a:r>
              <a:rPr dirty="0"/>
              <a:t>-</a:t>
            </a:r>
            <a:r>
              <a:rPr dirty="0" spc="-10"/>
              <a:t> Argentina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Teléfono:</a:t>
            </a:r>
            <a:r>
              <a:rPr dirty="0" spc="-5"/>
              <a:t> </a:t>
            </a:r>
            <a:r>
              <a:rPr dirty="0"/>
              <a:t>(54</a:t>
            </a:r>
            <a:r>
              <a:rPr dirty="0" spc="5"/>
              <a:t> </a:t>
            </a:r>
            <a:r>
              <a:rPr dirty="0"/>
              <a:t>-</a:t>
            </a:r>
            <a:r>
              <a:rPr dirty="0" spc="-15"/>
              <a:t> </a:t>
            </a:r>
            <a:r>
              <a:rPr dirty="0"/>
              <a:t>11) </a:t>
            </a:r>
            <a:r>
              <a:rPr dirty="0" spc="-10"/>
              <a:t>4370-</a:t>
            </a:r>
            <a:r>
              <a:rPr dirty="0" spc="-20"/>
              <a:t>3700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077080" y="9960515"/>
            <a:ext cx="6350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0">
                <a:solidFill>
                  <a:srgbClr val="585858"/>
                </a:solidFill>
                <a:latin typeface="Arial MT"/>
                <a:cs typeface="Arial MT"/>
              </a:rPr>
              <a:t>-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05680" y="9960515"/>
            <a:ext cx="103568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u="sng" sz="9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4"/>
              </a:rPr>
              <a:t>www.edesur.com.ar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Vieyra, Camila Belen</dc:creator>
  <dcterms:created xsi:type="dcterms:W3CDTF">2025-10-21T10:21:08Z</dcterms:created>
  <dcterms:modified xsi:type="dcterms:W3CDTF">2025-10-21T10:21:08Z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2023-11-01T00:00:00Z</vt:filetime>
  </property>
  <property fmtid="{D5CDD505-2E9C-101B-9397-08002B2CF9AE}" pid="3" name="Creator">
    <vt:lpwstr>Microsoft® Word para Microsoft 365</vt:lpwstr>
  </property>
  <property fmtid="{D5CDD505-2E9C-101B-9397-08002B2CF9AE}" pid="4" name="LastSaved">
    <vt:filetime>2025-10-21T00:00:00Z</vt:filetime>
  </property>
  <property fmtid="{D5CDD505-2E9C-101B-9397-08002B2CF9AE}" pid="5" name="Producer">
    <vt:lpwstr>Microsoft® Word para Microsoft 365</vt:lpwstr>
  </property>
</Properties>
</file>