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0.jpg"/><Relationship Id="rId3" Type="http://schemas.openxmlformats.org/officeDocument/2006/relationships/image" Target="../media/image41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2.jpg"/><Relationship Id="rId3" Type="http://schemas.openxmlformats.org/officeDocument/2006/relationships/image" Target="../media/image43.jpg"/><Relationship Id="rId4" Type="http://schemas.openxmlformats.org/officeDocument/2006/relationships/image" Target="../media/image44.jp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jpg"/><Relationship Id="rId8" Type="http://schemas.openxmlformats.org/officeDocument/2006/relationships/image" Target="../media/image48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9.png"/><Relationship Id="rId3" Type="http://schemas.openxmlformats.org/officeDocument/2006/relationships/image" Target="../media/image50.png"/><Relationship Id="rId4" Type="http://schemas.openxmlformats.org/officeDocument/2006/relationships/image" Target="../media/image51.jpg"/><Relationship Id="rId5" Type="http://schemas.openxmlformats.org/officeDocument/2006/relationships/image" Target="../media/image52.jpg"/><Relationship Id="rId6" Type="http://schemas.openxmlformats.org/officeDocument/2006/relationships/image" Target="../media/image5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image" Target="../media/image1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image" Target="../media/image14.jpg"/><Relationship Id="rId5" Type="http://schemas.openxmlformats.org/officeDocument/2006/relationships/image" Target="../media/image1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Relationship Id="rId3" Type="http://schemas.openxmlformats.org/officeDocument/2006/relationships/image" Target="../media/image17.jp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jpg"/><Relationship Id="rId4" Type="http://schemas.openxmlformats.org/officeDocument/2006/relationships/image" Target="../media/image23.jpg"/><Relationship Id="rId5" Type="http://schemas.openxmlformats.org/officeDocument/2006/relationships/image" Target="../media/image24.png"/><Relationship Id="rId6" Type="http://schemas.openxmlformats.org/officeDocument/2006/relationships/image" Target="../media/image25.jpg"/><Relationship Id="rId7" Type="http://schemas.openxmlformats.org/officeDocument/2006/relationships/image" Target="../media/image26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jpg"/><Relationship Id="rId3" Type="http://schemas.openxmlformats.org/officeDocument/2006/relationships/image" Target="../media/image28.jpg"/><Relationship Id="rId4" Type="http://schemas.openxmlformats.org/officeDocument/2006/relationships/image" Target="../media/image29.jpg"/><Relationship Id="rId5" Type="http://schemas.openxmlformats.org/officeDocument/2006/relationships/image" Target="../media/image30.png"/><Relationship Id="rId6" Type="http://schemas.openxmlformats.org/officeDocument/2006/relationships/image" Target="../media/image31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jpg"/><Relationship Id="rId3" Type="http://schemas.openxmlformats.org/officeDocument/2006/relationships/image" Target="../media/image33.jpg"/><Relationship Id="rId4" Type="http://schemas.openxmlformats.org/officeDocument/2006/relationships/image" Target="../media/image34.jpg"/><Relationship Id="rId5" Type="http://schemas.openxmlformats.org/officeDocument/2006/relationships/image" Target="../media/image35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6.jpg"/><Relationship Id="rId3" Type="http://schemas.openxmlformats.org/officeDocument/2006/relationships/image" Target="../media/image37.jpg"/><Relationship Id="rId4" Type="http://schemas.openxmlformats.org/officeDocument/2006/relationships/image" Target="../media/image38.jpg"/><Relationship Id="rId5" Type="http://schemas.openxmlformats.org/officeDocument/2006/relationships/image" Target="../media/image3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0508" y="9477327"/>
            <a:ext cx="624525" cy="70067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42809" y="9650386"/>
            <a:ext cx="1016963" cy="50651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77758" y="10127350"/>
            <a:ext cx="468393" cy="9286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21457" y="10123130"/>
            <a:ext cx="1240610" cy="12240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4470186" y="1072362"/>
            <a:ext cx="1473200" cy="1841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 i="1">
                <a:solidFill>
                  <a:srgbClr val="2A2A2A"/>
                </a:solidFill>
                <a:latin typeface="Times New Roman"/>
                <a:cs typeface="Times New Roman"/>
              </a:rPr>
              <a:t>Las</a:t>
            </a:r>
            <a:r>
              <a:rPr dirty="0" sz="1000" spc="-65" i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00" spc="-10" i="1">
                <a:solidFill>
                  <a:srgbClr val="131313"/>
                </a:solidFill>
                <a:latin typeface="Times New Roman"/>
                <a:cs typeface="Times New Roman"/>
              </a:rPr>
              <a:t>Malvinas</a:t>
            </a:r>
            <a:r>
              <a:rPr dirty="0" sz="1000" spc="5" i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son</a:t>
            </a:r>
            <a:r>
              <a:rPr dirty="0" sz="1000" spc="-50" i="1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Argentinos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78143" y="1646057"/>
            <a:ext cx="4775200" cy="79654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250190" marR="254635" indent="4445">
              <a:lnSpc>
                <a:spcPct val="94000"/>
              </a:lnSpc>
              <a:spcBef>
                <a:spcPts val="185"/>
              </a:spcBef>
            </a:pPr>
            <a:r>
              <a:rPr dirty="0" sz="1100">
                <a:solidFill>
                  <a:srgbClr val="070707"/>
                </a:solidFill>
                <a:latin typeface="Times New Roman"/>
                <a:cs typeface="Times New Roman"/>
              </a:rPr>
              <a:t>"CONYENIO</a:t>
            </a:r>
            <a:r>
              <a:rPr dirty="0" sz="1100" spc="16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ESPECÍFICO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PARA</a:t>
            </a:r>
            <a:r>
              <a:rPr dirty="0" sz="1100" spc="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51515"/>
                </a:solidFill>
                <a:latin typeface="Times New Roman"/>
                <a:cs typeface="Times New Roman"/>
              </a:rPr>
              <a:t>LA</a:t>
            </a:r>
            <a:r>
              <a:rPr dirty="0" sz="110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IMPLEMENTACIÓN</a:t>
            </a:r>
            <a:r>
              <a:rPr dirty="0" sz="1100" spc="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100" spc="1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82828"/>
                </a:solidFill>
                <a:latin typeface="Times New Roman"/>
                <a:cs typeface="Times New Roman"/>
              </a:rPr>
              <a:t>UN </a:t>
            </a:r>
            <a:r>
              <a:rPr dirty="0" sz="1100" spc="-30" b="1">
                <a:solidFill>
                  <a:srgbClr val="0C0C0C"/>
                </a:solidFill>
                <a:latin typeface="Times New Roman"/>
                <a:cs typeface="Times New Roman"/>
              </a:rPr>
              <a:t>PROYECTO</a:t>
            </a:r>
            <a:r>
              <a:rPr dirty="0" sz="1100" spc="1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FINANCIACIÓN</a:t>
            </a:r>
            <a:r>
              <a:rPr dirty="0" sz="1100" spc="1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0" b="1">
                <a:solidFill>
                  <a:srgbClr val="0C0C0C"/>
                </a:solidFill>
                <a:latin typeface="Times New Roman"/>
                <a:cs typeface="Times New Roman"/>
              </a:rPr>
              <a:t>DEL</a:t>
            </a:r>
            <a:r>
              <a:rPr dirty="0" sz="1100" spc="-4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25" b="1">
                <a:solidFill>
                  <a:srgbClr val="0C0C0C"/>
                </a:solidFill>
                <a:latin typeface="Times New Roman"/>
                <a:cs typeface="Times New Roman"/>
              </a:rPr>
              <a:t>FONDO</a:t>
            </a:r>
            <a:r>
              <a:rPr dirty="0" sz="1100" spc="-1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100" spc="-3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INTEGRACIÓN </a:t>
            </a:r>
            <a:r>
              <a:rPr dirty="0" sz="1100" b="1">
                <a:latin typeface="Times New Roman"/>
                <a:cs typeface="Times New Roman"/>
              </a:rPr>
              <a:t>SOCIO</a:t>
            </a:r>
            <a:r>
              <a:rPr dirty="0" sz="1100" spc="45" b="1"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F0F0F"/>
                </a:solidFill>
                <a:latin typeface="Times New Roman"/>
                <a:cs typeface="Times New Roman"/>
              </a:rPr>
              <a:t>URBANA</a:t>
            </a:r>
            <a:r>
              <a:rPr dirty="0" sz="110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-</a:t>
            </a:r>
            <a:r>
              <a:rPr dirty="0" sz="1100" spc="2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LÍNEA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ACCIÓN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B3</a:t>
            </a:r>
            <a:r>
              <a:rPr dirty="0" sz="110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"ACCIONES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PARA</a:t>
            </a:r>
            <a:r>
              <a:rPr dirty="0" sz="110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EL </a:t>
            </a:r>
            <a:r>
              <a:rPr dirty="0" sz="1100" spc="-35" b="1">
                <a:solidFill>
                  <a:srgbClr val="0A0A0A"/>
                </a:solidFill>
                <a:latin typeface="Times New Roman"/>
                <a:cs typeface="Times New Roman"/>
              </a:rPr>
              <a:t>REPOBLAMIENTO</a:t>
            </a:r>
            <a:r>
              <a:rPr dirty="0" sz="1100" spc="60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30" b="1">
                <a:solidFill>
                  <a:srgbClr val="161616"/>
                </a:solidFill>
                <a:latin typeface="Times New Roman"/>
                <a:cs typeface="Times New Roman"/>
              </a:rPr>
              <a:t>COMUNITARIO</a:t>
            </a:r>
            <a:r>
              <a:rPr dirty="0" sz="1100" spc="2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-5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 b="1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1100" spc="-130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ARGENTINA"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1100">
              <a:latin typeface="Times New Roman"/>
              <a:cs typeface="Times New Roman"/>
            </a:endParaRPr>
          </a:p>
          <a:p>
            <a:pPr marL="23495" marR="97155" indent="-5080">
              <a:lnSpc>
                <a:spcPct val="141000"/>
              </a:lnSpc>
              <a:tabLst>
                <a:tab pos="2054860" algn="l"/>
              </a:tabLst>
            </a:pPr>
            <a:r>
              <a:rPr dirty="0" sz="1100">
                <a:latin typeface="Times New Roman"/>
                <a:cs typeface="Times New Roman"/>
              </a:rPr>
              <a:t>Entre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100" spc="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60" b="1">
                <a:solidFill>
                  <a:srgbClr val="0F0F0F"/>
                </a:solidFill>
                <a:latin typeface="Cambria"/>
                <a:cs typeface="Cambria"/>
              </a:rPr>
              <a:t>COMITÉ</a:t>
            </a:r>
            <a:r>
              <a:rPr dirty="0" sz="1100" spc="130" b="1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EJECUTIVO,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en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adelante</a:t>
            </a:r>
            <a:r>
              <a:rPr dirty="0" sz="110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10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“COMITÉ”,</a:t>
            </a:r>
            <a:r>
              <a:rPr dirty="0" sz="1100" spc="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del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FIDEICOMISO </a:t>
            </a:r>
            <a:r>
              <a:rPr dirty="0" sz="1100">
                <a:latin typeface="Times New Roman"/>
                <a:cs typeface="Times New Roman"/>
              </a:rPr>
              <a:t>FONDO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22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INTEGRACIÓN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SOCIO</a:t>
            </a:r>
            <a:r>
              <a:rPr dirty="0" sz="1100" spc="20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URBANA,</a:t>
            </a:r>
            <a:r>
              <a:rPr dirty="0" sz="1100" spc="19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en</a:t>
            </a:r>
            <a:r>
              <a:rPr dirty="0" sz="1100" spc="165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adelante,</a:t>
            </a:r>
            <a:r>
              <a:rPr dirty="0" sz="1100" spc="19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100" spc="18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“EL</a:t>
            </a:r>
            <a:endParaRPr sz="1100">
              <a:latin typeface="Times New Roman"/>
              <a:cs typeface="Times New Roman"/>
            </a:endParaRPr>
          </a:p>
          <a:p>
            <a:pPr algn="just" marL="12700" marR="97155" indent="10795">
              <a:lnSpc>
                <a:spcPct val="139300"/>
              </a:lnSpc>
              <a:spcBef>
                <a:spcPts val="55"/>
              </a:spcBef>
            </a:pPr>
            <a:r>
              <a:rPr dirty="0" sz="1100">
                <a:latin typeface="Times New Roman"/>
                <a:cs typeface="Times New Roman"/>
              </a:rPr>
              <a:t>FIDEICOMISO”,</a:t>
            </a:r>
            <a:r>
              <a:rPr dirty="0" sz="1100" spc="32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representado</a:t>
            </a:r>
            <a:r>
              <a:rPr dirty="0" sz="1100" spc="3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en</a:t>
            </a:r>
            <a:r>
              <a:rPr dirty="0" sz="1100" spc="2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este</a:t>
            </a:r>
            <a:r>
              <a:rPr dirty="0" sz="1100" spc="2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acto</a:t>
            </a:r>
            <a:r>
              <a:rPr dirty="0" sz="1100" spc="2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por</a:t>
            </a:r>
            <a:r>
              <a:rPr dirty="0" sz="1100" spc="2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su</a:t>
            </a:r>
            <a:r>
              <a:rPr dirty="0" sz="1100" spc="2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Presidenta,</a:t>
            </a:r>
            <a:r>
              <a:rPr dirty="0" sz="1100" spc="3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1100" spc="18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Sra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A0A0A"/>
                </a:solidFill>
                <a:latin typeface="Times New Roman"/>
                <a:cs typeface="Times New Roman"/>
              </a:rPr>
              <a:t>Ramona </a:t>
            </a:r>
            <a:r>
              <a:rPr dirty="0" sz="1100">
                <a:latin typeface="Times New Roman"/>
                <a:cs typeface="Times New Roman"/>
              </a:rPr>
              <a:t>Fernanda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MIÑO,</a:t>
            </a:r>
            <a:r>
              <a:rPr dirty="0" sz="1100" spc="2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con</a:t>
            </a:r>
            <a:r>
              <a:rPr dirty="0" sz="1100" spc="2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domicilio</a:t>
            </a:r>
            <a:r>
              <a:rPr dirty="0" sz="1100" spc="2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legal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D3D3D"/>
                </a:solidFill>
                <a:latin typeface="Times New Roman"/>
                <a:cs typeface="Times New Roman"/>
              </a:rPr>
              <a:t>en</a:t>
            </a:r>
            <a:r>
              <a:rPr dirty="0" sz="1100" spc="20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Hípólito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Yrigoyen</a:t>
            </a:r>
            <a:r>
              <a:rPr dirty="0" sz="1100" spc="1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440</a:t>
            </a:r>
            <a:r>
              <a:rPr dirty="0" sz="1100" spc="14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Piso</a:t>
            </a:r>
            <a:r>
              <a:rPr dirty="0" sz="1100" spc="1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8º,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100" spc="1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la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Ciudad</a:t>
            </a:r>
            <a:r>
              <a:rPr dirty="0" sz="1100" spc="2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Autónoma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20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Buenos</a:t>
            </a:r>
            <a:r>
              <a:rPr dirty="0" sz="1100" spc="2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Aires,</a:t>
            </a:r>
            <a:r>
              <a:rPr dirty="0" sz="1100" spc="229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por</a:t>
            </a:r>
            <a:r>
              <a:rPr dirty="0" sz="1100" spc="1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ama</a:t>
            </a:r>
            <a:r>
              <a:rPr dirty="0" sz="1100" spc="1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parte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y</a:t>
            </a:r>
            <a:r>
              <a:rPr dirty="0" sz="1100" spc="1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100" spc="1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COOPERATIVA</a:t>
            </a:r>
            <a:r>
              <a:rPr dirty="0" sz="1100" spc="2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F0F0F"/>
                </a:solidFill>
                <a:latin typeface="Times New Roman"/>
                <a:cs typeface="Times New Roman"/>
              </a:rPr>
              <a:t>DE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’TRABAJO</a:t>
            </a:r>
            <a:r>
              <a:rPr dirty="0" sz="1100" spc="42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EN</a:t>
            </a:r>
            <a:r>
              <a:rPr dirty="0" sz="1100" spc="370">
                <a:solidFill>
                  <a:srgbClr val="080808"/>
                </a:solidFill>
                <a:latin typeface="Times New Roman"/>
                <a:cs typeface="Times New Roman"/>
              </a:rPr>
              <a:t>  </a:t>
            </a:r>
            <a:r>
              <a:rPr dirty="0" sz="1100" b="1">
                <a:solidFill>
                  <a:srgbClr val="1D1D1D"/>
                </a:solidFill>
                <a:latin typeface="Cambria"/>
                <a:cs typeface="Cambria"/>
              </a:rPr>
              <a:t>BLOQUE</a:t>
            </a:r>
            <a:r>
              <a:rPr dirty="0" sz="1100" spc="459" b="1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100" b="1">
                <a:solidFill>
                  <a:srgbClr val="0F0F0F"/>
                </a:solidFill>
                <a:latin typeface="Cambria"/>
                <a:cs typeface="Cambria"/>
              </a:rPr>
              <a:t>LIMITADA,</a:t>
            </a:r>
            <a:r>
              <a:rPr dirty="0" sz="1100" spc="480" b="1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en</a:t>
            </a:r>
            <a:r>
              <a:rPr dirty="0" sz="1100" spc="39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adelante</a:t>
            </a:r>
            <a:r>
              <a:rPr dirty="0" sz="1100" spc="434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41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“UNIDAD</a:t>
            </a:r>
            <a:endParaRPr sz="1100">
              <a:latin typeface="Times New Roman"/>
              <a:cs typeface="Times New Roman"/>
            </a:endParaRPr>
          </a:p>
          <a:p>
            <a:pPr algn="just" marL="20320" marR="90170" indent="1905">
              <a:lnSpc>
                <a:spcPct val="141000"/>
              </a:lnSpc>
            </a:pP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EJECUTORA",</a:t>
            </a:r>
            <a:r>
              <a:rPr dirty="0" sz="1100" spc="11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representada</a:t>
            </a:r>
            <a:r>
              <a:rPr dirty="0" sz="1100" spc="1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Pedro</a:t>
            </a:r>
            <a:r>
              <a:rPr dirty="0" sz="110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Esteban</a:t>
            </a:r>
            <a:r>
              <a:rPr dirty="0" sz="1100" spc="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Maldonado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DNI</a:t>
            </a:r>
            <a:r>
              <a:rPr dirty="0" sz="1100" spc="-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92.199.432, 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Jorge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Antonio</a:t>
            </a:r>
            <a:r>
              <a:rPr dirty="0" sz="110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Rivtro</a:t>
            </a:r>
            <a:r>
              <a:rPr dirty="0" sz="110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Lodoli</a:t>
            </a:r>
            <a:r>
              <a:rPr dirty="0" sz="110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con</a:t>
            </a:r>
            <a:r>
              <a:rPr dirty="0" sz="1100" spc="-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DNI</a:t>
            </a:r>
            <a:r>
              <a:rPr dirty="0" sz="1100" spc="-6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33.242.915 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y</a:t>
            </a:r>
            <a:r>
              <a:rPr dirty="0" sz="110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Fabián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51515"/>
                </a:solidFill>
                <a:latin typeface="Times New Roman"/>
                <a:cs typeface="Times New Roman"/>
              </a:rPr>
              <a:t>Marcelo</a:t>
            </a:r>
            <a:r>
              <a:rPr dirty="0" sz="1100" spc="-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Casco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con</a:t>
            </a:r>
            <a:r>
              <a:rPr dirty="0" sz="110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DNí </a:t>
            </a:r>
            <a:r>
              <a:rPr dirty="0" sz="1100">
                <a:latin typeface="Times New Roman"/>
                <a:cs typeface="Times New Roman"/>
              </a:rPr>
              <a:t>25.378.117,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en</a:t>
            </a:r>
            <a:r>
              <a:rPr dirty="0" sz="1100" spc="26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nuestro</a:t>
            </a:r>
            <a:r>
              <a:rPr dirty="0" sz="1100" spc="254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carácter</a:t>
            </a:r>
            <a:r>
              <a:rPr dirty="0" sz="1100" spc="254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100" spc="245">
                <a:solidFill>
                  <a:srgbClr val="363636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Presidente,</a:t>
            </a:r>
            <a:r>
              <a:rPr dirty="0" sz="1100" spc="29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Secretario</a:t>
            </a:r>
            <a:r>
              <a:rPr dirty="0" sz="1100" spc="280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1100" spc="229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Tesorero, </a:t>
            </a:r>
            <a:r>
              <a:rPr dirty="0" sz="1100">
                <a:latin typeface="Times New Roman"/>
                <a:cs typeface="Times New Roman"/>
              </a:rPr>
              <a:t>respectivamente,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con</a:t>
            </a:r>
            <a:r>
              <a:rPr dirty="0" sz="1100" spc="17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domicilio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legal</a:t>
            </a:r>
            <a:r>
              <a:rPr dirty="0" sz="1100" spc="1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en</a:t>
            </a:r>
            <a:r>
              <a:rPr dirty="0" sz="1100" spc="1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100" spc="10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calle</a:t>
            </a:r>
            <a:r>
              <a:rPr dirty="0" sz="110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Antofagasta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2590,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Provincia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Buenos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Aires,</a:t>
            </a:r>
            <a:r>
              <a:rPr dirty="0" sz="1100" spc="3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la</a:t>
            </a:r>
            <a:r>
              <a:rPr dirty="0" sz="1100" spc="3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otra</a:t>
            </a:r>
            <a:r>
              <a:rPr dirty="0" sz="1100" spc="2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parte,</a:t>
            </a:r>
            <a:r>
              <a:rPr dirty="0" sz="1100" spc="2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conjuntamente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denominadas</a:t>
            </a:r>
            <a:r>
              <a:rPr dirty="0" sz="1100" spc="3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las</a:t>
            </a:r>
            <a:r>
              <a:rPr dirty="0" sz="1100" spc="2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”PARTES",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acuerdan</a:t>
            </a:r>
            <a:r>
              <a:rPr dirty="0" sz="1100" spc="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celebrar</a:t>
            </a:r>
            <a:r>
              <a:rPr dirty="0" sz="110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presente</a:t>
            </a:r>
            <a:r>
              <a:rPr dirty="0" sz="1100" spc="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Convenio</a:t>
            </a:r>
            <a:r>
              <a:rPr dirty="0" sz="110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Específico,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en</a:t>
            </a:r>
            <a:r>
              <a:rPr dirty="0" sz="110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adelante</a:t>
            </a:r>
            <a:r>
              <a:rPr dirty="0" sz="110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“CONVENIO",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F2F2F"/>
                </a:solidFill>
                <a:latin typeface="Times New Roman"/>
                <a:cs typeface="Times New Roman"/>
              </a:rPr>
              <a:t>a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los</a:t>
            </a:r>
            <a:r>
              <a:rPr dirty="0" sz="1000" spc="3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efectos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40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ejecutar</a:t>
            </a:r>
            <a:r>
              <a:rPr dirty="0" sz="1000" spc="3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obras</a:t>
            </a:r>
            <a:r>
              <a:rPr dirty="0" sz="1000" spc="3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y</a:t>
            </a:r>
            <a:r>
              <a:rPr dirty="0" sz="1000" spc="3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acciones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en</a:t>
            </a:r>
            <a:r>
              <a:rPr dirty="0" sz="1000" spc="32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el</a:t>
            </a:r>
            <a:r>
              <a:rPr dirty="0" sz="1000" spc="3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marco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29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la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Linea</a:t>
            </a:r>
            <a:r>
              <a:rPr dirty="0" sz="1000" spc="3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000" spc="3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Acción</a:t>
            </a:r>
            <a:r>
              <a:rPr dirty="0" sz="1000" spc="3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32323"/>
                </a:solidFill>
                <a:latin typeface="Times New Roman"/>
                <a:cs typeface="Times New Roman"/>
              </a:rPr>
              <a:t>B3</a:t>
            </a:r>
            <a:endParaRPr sz="1000">
              <a:latin typeface="Times New Roman"/>
              <a:cs typeface="Times New Roman"/>
            </a:endParaRPr>
          </a:p>
          <a:p>
            <a:pPr algn="just" marL="20955" marR="87630" indent="-635">
              <a:lnSpc>
                <a:spcPct val="139700"/>
              </a:lnSpc>
              <a:spcBef>
                <a:spcPts val="40"/>
              </a:spcBef>
            </a:pPr>
            <a:r>
              <a:rPr dirty="0" sz="1100">
                <a:latin typeface="Times New Roman"/>
                <a:cs typeface="Times New Roman"/>
              </a:rPr>
              <a:t>"Acciones</a:t>
            </a:r>
            <a:r>
              <a:rPr dirty="0" sz="1100" spc="33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para</a:t>
            </a:r>
            <a:r>
              <a:rPr dirty="0" sz="1100" spc="2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el</a:t>
            </a:r>
            <a:r>
              <a:rPr dirty="0" sz="1100" spc="1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Repoblemlento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Comunitario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1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100" spc="2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Argen</a:t>
            </a:r>
            <a:r>
              <a:rPr dirty="0" sz="1100">
                <a:latin typeface="Times New Roman"/>
                <a:cs typeface="Times New Roman"/>
              </a:rPr>
              <a:t>’tina",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en</a:t>
            </a:r>
            <a:r>
              <a:rPr dirty="0" sz="1100" spc="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base</a:t>
            </a:r>
            <a:r>
              <a:rPr dirty="0" sz="1100" spc="114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100" spc="114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Times New Roman"/>
                <a:cs typeface="Times New Roman"/>
              </a:rPr>
              <a:t>las </a:t>
            </a:r>
            <a:r>
              <a:rPr dirty="0" sz="1100">
                <a:latin typeface="Times New Roman"/>
                <a:cs typeface="Times New Roman"/>
              </a:rPr>
              <a:t>cláusulas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y</a:t>
            </a:r>
            <a:r>
              <a:rPr dirty="0" sz="110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80808"/>
                </a:solidFill>
                <a:latin typeface="Times New Roman"/>
                <a:cs typeface="Times New Roman"/>
              </a:rPr>
              <a:t>condiciones</a:t>
            </a:r>
            <a:r>
              <a:rPr dirty="0" sz="1100" spc="4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establecidas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el</a:t>
            </a:r>
            <a:r>
              <a:rPr dirty="0" sz="110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INSTRUCTIVO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OPERATIVO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31313"/>
                </a:solidFill>
                <a:latin typeface="Times New Roman"/>
                <a:cs typeface="Times New Roman"/>
              </a:rPr>
              <a:t>PARA</a:t>
            </a:r>
            <a:r>
              <a:rPr dirty="0" sz="110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EL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OTORGAMIENTO</a:t>
            </a:r>
            <a:r>
              <a:rPr dirty="0" sz="1100" spc="2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100" spc="20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SUBSIDIOS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DESTINADOS</a:t>
            </a:r>
            <a:r>
              <a:rPr dirty="0" sz="1100" spc="24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AL</a:t>
            </a:r>
            <a:r>
              <a:rPr dirty="0" sz="1100" spc="1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DESARROLLO</a:t>
            </a:r>
            <a:r>
              <a:rPr dirty="0" sz="1100" spc="2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DE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NUEVAS</a:t>
            </a:r>
            <a:r>
              <a:rPr dirty="0" sz="1100" spc="1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COMUNIDADES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ORGANIZADAS</a:t>
            </a:r>
            <a:r>
              <a:rPr dirty="0" sz="1100" spc="2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dirty="0" sz="1100" spc="14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TRAVÉS</a:t>
            </a:r>
            <a:r>
              <a:rPr dirty="0" sz="1100" spc="1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FONDO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INTEGRACIÓN</a:t>
            </a:r>
            <a:r>
              <a:rPr dirty="0" sz="1100" spc="2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SOCIO</a:t>
            </a:r>
            <a:r>
              <a:rPr dirty="0" sz="1100" spc="1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URBANA</a:t>
            </a:r>
            <a:r>
              <a:rPr dirty="0" sz="1100" spc="1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(IF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2022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46840550-APN-</a:t>
            </a:r>
            <a:r>
              <a:rPr dirty="0" sz="1100" spc="-10">
                <a:latin typeface="Times New Roman"/>
                <a:cs typeface="Times New Roman"/>
              </a:rPr>
              <a:t>CEFISU#MDS),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en</a:t>
            </a:r>
            <a:endParaRPr sz="1100">
              <a:latin typeface="Times New Roman"/>
              <a:cs typeface="Times New Roman"/>
            </a:endParaRPr>
          </a:p>
          <a:p>
            <a:pPr algn="just" marL="28575" marR="88900">
              <a:lnSpc>
                <a:spcPct val="143500"/>
              </a:lnSpc>
            </a:pP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adelante</a:t>
            </a:r>
            <a:r>
              <a:rPr dirty="0" sz="110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el</a:t>
            </a:r>
            <a:r>
              <a:rPr dirty="0" sz="110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“INSTRUCTIVO”,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aprobado</a:t>
            </a:r>
            <a:r>
              <a:rPr dirty="0" sz="1100" spc="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por</a:t>
            </a:r>
            <a:r>
              <a:rPr dirty="0" sz="110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Acta</a:t>
            </a:r>
            <a:r>
              <a:rPr dirty="0" sz="1100" spc="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del</a:t>
            </a:r>
            <a:r>
              <a:rPr dirty="0" sz="1100" spc="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Comité</a:t>
            </a:r>
            <a:r>
              <a:rPr dirty="0" sz="110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Ejecutivo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N°</a:t>
            </a:r>
            <a:r>
              <a:rPr dirty="0" sz="110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57</a:t>
            </a:r>
            <a:r>
              <a:rPr dirty="0" sz="110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de </a:t>
            </a:r>
            <a:r>
              <a:rPr dirty="0" sz="1100" spc="-10">
                <a:latin typeface="Times New Roman"/>
                <a:cs typeface="Times New Roman"/>
              </a:rPr>
              <a:t>fecha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21</a:t>
            </a:r>
            <a:r>
              <a:rPr dirty="0" sz="1100" spc="-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100" spc="-7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abril</a:t>
            </a:r>
            <a:r>
              <a:rPr dirty="0" sz="110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2022,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363636"/>
                </a:solidFill>
                <a:latin typeface="Times New Roman"/>
                <a:cs typeface="Times New Roman"/>
              </a:rPr>
              <a:t>y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00">
              <a:latin typeface="Times New Roman"/>
              <a:cs typeface="Times New Roman"/>
            </a:endParaRPr>
          </a:p>
          <a:p>
            <a:pPr marL="28575">
              <a:lnSpc>
                <a:spcPct val="100000"/>
              </a:lnSpc>
            </a:pPr>
            <a:r>
              <a:rPr dirty="0" sz="1100" spc="-10" b="1">
                <a:latin typeface="Times New Roman"/>
                <a:cs typeface="Times New Roman"/>
              </a:rPr>
              <a:t>CONSIDERANDO:</a:t>
            </a:r>
            <a:endParaRPr sz="1100">
              <a:latin typeface="Times New Roman"/>
              <a:cs typeface="Times New Roman"/>
            </a:endParaRPr>
          </a:p>
          <a:p>
            <a:pPr algn="just" marL="33020" marR="5080" indent="-4445">
              <a:lnSpc>
                <a:spcPct val="138500"/>
              </a:lnSpc>
              <a:spcBef>
                <a:spcPts val="930"/>
              </a:spcBef>
            </a:pP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100" spc="1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mediante</a:t>
            </a:r>
            <a:r>
              <a:rPr dirty="0" sz="1100" spc="1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10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Ley</a:t>
            </a:r>
            <a:r>
              <a:rPr dirty="0" sz="1100" spc="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N°</a:t>
            </a:r>
            <a:r>
              <a:rPr dirty="0" sz="110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27.453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y</a:t>
            </a:r>
            <a:r>
              <a:rPr dirty="0" sz="1100" spc="10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su</a:t>
            </a:r>
            <a:r>
              <a:rPr dirty="0" sz="1100" spc="1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modificatoria,</a:t>
            </a:r>
            <a:r>
              <a:rPr dirty="0" sz="1100" spc="1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se</a:t>
            </a:r>
            <a:r>
              <a:rPr dirty="0" sz="1100" spc="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estableció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el</a:t>
            </a:r>
            <a:r>
              <a:rPr dirty="0" sz="1100" spc="1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“Régimen</a:t>
            </a:r>
            <a:r>
              <a:rPr dirty="0" sz="1100" spc="1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regularización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dominiat</a:t>
            </a:r>
            <a:r>
              <a:rPr dirty="0" sz="110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para</a:t>
            </a:r>
            <a:r>
              <a:rPr dirty="0" sz="1100" spc="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la</a:t>
            </a:r>
            <a:r>
              <a:rPr dirty="0" sz="110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integración</a:t>
            </a:r>
            <a:r>
              <a:rPr dirty="0" sz="110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socio-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urbana”,</a:t>
            </a:r>
            <a:r>
              <a:rPr dirty="0" sz="1100" spc="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por</a:t>
            </a:r>
            <a:r>
              <a:rPr dirty="0" sz="1100" spc="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cual</a:t>
            </a:r>
            <a:r>
              <a:rPr dirty="0" sz="1100" spc="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se</a:t>
            </a:r>
            <a:r>
              <a:rPr dirty="0" sz="110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declara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42424"/>
                </a:solidFill>
                <a:latin typeface="Times New Roman"/>
                <a:cs typeface="Times New Roman"/>
              </a:rPr>
              <a:t>de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interés</a:t>
            </a:r>
            <a:r>
              <a:rPr dirty="0" sz="1100" spc="2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píiblico</a:t>
            </a:r>
            <a:r>
              <a:rPr dirty="0" sz="1100" spc="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régimen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integración</a:t>
            </a:r>
            <a:r>
              <a:rPr dirty="0" sz="1100" spc="2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socio</a:t>
            </a:r>
            <a:r>
              <a:rPr dirty="0" sz="110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urbana</a:t>
            </a:r>
            <a:r>
              <a:rPr dirty="0" sz="1100" spc="2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100" spc="1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los</a:t>
            </a:r>
            <a:r>
              <a:rPr dirty="0" sz="1100" spc="2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Barrios</a:t>
            </a:r>
            <a:r>
              <a:rPr dirty="0" sz="1100" spc="1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Populares 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identificados</a:t>
            </a:r>
            <a:r>
              <a:rPr dirty="0" sz="1100" spc="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en</a:t>
            </a:r>
            <a:r>
              <a:rPr dirty="0" sz="110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10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Registro</a:t>
            </a:r>
            <a:r>
              <a:rPr dirty="0" sz="110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Nacional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10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Barrios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Populares</a:t>
            </a:r>
            <a:r>
              <a:rPr dirty="0" sz="110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en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Proceso</a:t>
            </a:r>
            <a:r>
              <a:rPr dirty="0" sz="110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100" spc="-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A0A0A"/>
                </a:solidFill>
                <a:latin typeface="Times New Roman"/>
                <a:cs typeface="Times New Roman"/>
              </a:rPr>
              <a:t>lntegmcíón </a:t>
            </a:r>
            <a:r>
              <a:rPr dirty="0" sz="1100" spc="-25">
                <a:latin typeface="Times New Roman"/>
                <a:cs typeface="Times New Roman"/>
              </a:rPr>
              <a:t>Urbana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(RENABAP)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creado</a:t>
            </a:r>
            <a:r>
              <a:rPr dirty="0" sz="110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por</a:t>
            </a:r>
            <a:r>
              <a:rPr dirty="0" sz="110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r>
              <a:rPr dirty="0" sz="110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Decreto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N•</a:t>
            </a:r>
            <a:r>
              <a:rPr dirty="0" sz="110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358</a:t>
            </a:r>
            <a:r>
              <a:rPr dirty="0" sz="110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del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22</a:t>
            </a:r>
            <a:r>
              <a:rPr dirty="0" sz="110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mayo</a:t>
            </a:r>
            <a:r>
              <a:rPr dirty="0" sz="110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2017.</a:t>
            </a:r>
            <a:endParaRPr sz="1100">
              <a:latin typeface="Times New Roman"/>
              <a:cs typeface="Times New Roman"/>
            </a:endParaRPr>
          </a:p>
          <a:p>
            <a:pPr marL="1132840" marR="5080" indent="-790575">
              <a:lnSpc>
                <a:spcPct val="136000"/>
              </a:lnSpc>
              <a:spcBef>
                <a:spcPts val="930"/>
              </a:spcBef>
              <a:tabLst>
                <a:tab pos="2645410" algn="l"/>
              </a:tabLst>
            </a:pP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por</a:t>
            </a:r>
            <a:r>
              <a:rPr dirty="0" sz="110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otra</a:t>
            </a:r>
            <a:r>
              <a:rPr dirty="0" sz="1100" spc="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parte,</a:t>
            </a:r>
            <a:r>
              <a:rPr dirty="0" sz="110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mediante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el</a:t>
            </a:r>
            <a:r>
              <a:rPr dirty="0" sz="1100" spc="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artículo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13</a:t>
            </a:r>
            <a:r>
              <a:rPr dirty="0" sz="1100" spc="-6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10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la</a:t>
            </a:r>
            <a:r>
              <a:rPr dirty="0" sz="110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Ley</a:t>
            </a:r>
            <a:r>
              <a:rPr dirty="0" sz="110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12121"/>
                </a:solidFill>
                <a:latin typeface="Times New Roman"/>
                <a:cs typeface="Times New Roman"/>
              </a:rPr>
              <a:t>N°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27.453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y</a:t>
            </a:r>
            <a:r>
              <a:rPr dirty="0" sz="110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su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modificatoria,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se 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EJECUTIVO</a:t>
            </a:r>
            <a:r>
              <a:rPr dirty="0" sz="110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NACION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10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crear</a:t>
            </a:r>
            <a:r>
              <a:rPr dirty="0" sz="110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un</a:t>
            </a:r>
            <a:r>
              <a:rPr dirty="0" sz="1100" spc="-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E0E0E"/>
                </a:solidFill>
                <a:latin typeface="Times New Roman"/>
                <a:cs typeface="Times New Roman"/>
              </a:rPr>
              <a:t>fideicomiso</a:t>
            </a:r>
            <a:r>
              <a:rPr dirty="0" sz="110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con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el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objeto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98071" y="9822703"/>
            <a:ext cx="359410" cy="1733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50" spc="50" b="1">
                <a:solidFill>
                  <a:srgbClr val="161616"/>
                </a:solidFill>
                <a:latin typeface="Times New Roman"/>
                <a:cs typeface="Times New Roman"/>
              </a:rPr>
              <a:t>Pedfg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780078" y="9826572"/>
            <a:ext cx="1076960" cy="295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ctr">
              <a:lnSpc>
                <a:spcPts val="1190"/>
              </a:lnSpc>
              <a:spcBef>
                <a:spcPts val="135"/>
              </a:spcBef>
            </a:pP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Rivaro</a:t>
            </a:r>
            <a:r>
              <a:rPr dirty="0" sz="100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0C0C0C"/>
                </a:solidFill>
                <a:latin typeface="Times New Roman"/>
                <a:cs typeface="Times New Roman"/>
              </a:rPr>
              <a:t>Loooli</a:t>
            </a:r>
            <a:r>
              <a:rPr dirty="0" sz="100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C1C1C"/>
                </a:solidFill>
                <a:latin typeface="Times New Roman"/>
                <a:cs typeface="Times New Roman"/>
              </a:rPr>
              <a:t>Jorge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890"/>
              </a:lnSpc>
            </a:pPr>
            <a:r>
              <a:rPr dirty="0" sz="750" spc="-40">
                <a:solidFill>
                  <a:srgbClr val="1F1F1F"/>
                </a:solidFill>
                <a:latin typeface="Times New Roman"/>
                <a:cs typeface="Times New Roman"/>
              </a:rPr>
              <a:t>DNi</a:t>
            </a:r>
            <a:r>
              <a:rPr dirty="0" sz="750" spc="2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0C0C0C"/>
                </a:solidFill>
                <a:latin typeface="Times New Roman"/>
                <a:cs typeface="Times New Roman"/>
              </a:rPr>
              <a:t>33.242.g</a:t>
            </a:r>
            <a:r>
              <a:rPr dirty="0" sz="75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dirty="0" sz="7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2F2F2F"/>
                </a:solidFill>
                <a:latin typeface="Times New Roman"/>
                <a:cs typeface="Times New Roman"/>
              </a:rPr>
              <a:t>5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01188" y="9818482"/>
            <a:ext cx="725805" cy="4019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59690">
              <a:lnSpc>
                <a:spcPts val="1095"/>
              </a:lnSpc>
              <a:spcBef>
                <a:spcPts val="120"/>
              </a:spcBef>
            </a:pPr>
            <a:r>
              <a:rPr dirty="0" sz="950" spc="75">
                <a:solidFill>
                  <a:srgbClr val="232323"/>
                </a:solidFill>
                <a:latin typeface="Times New Roman"/>
                <a:cs typeface="Times New Roman"/>
              </a:rPr>
              <a:t>asco</a:t>
            </a:r>
            <a:r>
              <a:rPr dirty="0" sz="950" spc="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Fabián</a:t>
            </a:r>
            <a:endParaRPr sz="950">
              <a:latin typeface="Times New Roman"/>
              <a:cs typeface="Times New Roman"/>
            </a:endParaRPr>
          </a:p>
          <a:p>
            <a:pPr algn="ctr" marR="12065">
              <a:lnSpc>
                <a:spcPts val="900"/>
              </a:lnSpc>
            </a:pPr>
            <a:r>
              <a:rPr dirty="0" sz="800" spc="-100">
                <a:solidFill>
                  <a:srgbClr val="1D1D1D"/>
                </a:solidFill>
                <a:latin typeface="Courier New"/>
                <a:cs typeface="Courier New"/>
              </a:rPr>
              <a:t>Qql</a:t>
            </a:r>
            <a:r>
              <a:rPr dirty="0" sz="800" spc="-200">
                <a:solidFill>
                  <a:srgbClr val="1D1D1D"/>
                </a:solidFill>
                <a:latin typeface="Courier New"/>
                <a:cs typeface="Courier New"/>
              </a:rPr>
              <a:t> </a:t>
            </a:r>
            <a:r>
              <a:rPr dirty="0" sz="800" spc="-110">
                <a:latin typeface="Courier New"/>
                <a:cs typeface="Courier New"/>
              </a:rPr>
              <a:t>25.378.51</a:t>
            </a:r>
            <a:r>
              <a:rPr dirty="0" sz="800" spc="-330">
                <a:latin typeface="Courier New"/>
                <a:cs typeface="Courier New"/>
              </a:rPr>
              <a:t> </a:t>
            </a:r>
            <a:r>
              <a:rPr dirty="0" sz="800" spc="-50">
                <a:solidFill>
                  <a:srgbClr val="595959"/>
                </a:solidFill>
                <a:latin typeface="Courier New"/>
                <a:cs typeface="Courier New"/>
              </a:rPr>
              <a:t>7</a:t>
            </a:r>
            <a:endParaRPr sz="800">
              <a:latin typeface="Courier New"/>
              <a:cs typeface="Courier New"/>
            </a:endParaRPr>
          </a:p>
          <a:p>
            <a:pPr algn="ctr" marR="12700">
              <a:lnSpc>
                <a:spcPts val="944"/>
              </a:lnSpc>
            </a:pPr>
            <a:r>
              <a:rPr dirty="0" sz="800" spc="-10">
                <a:solidFill>
                  <a:srgbClr val="131313"/>
                </a:solidFill>
                <a:latin typeface="Courier New"/>
                <a:cs typeface="Courier New"/>
              </a:rPr>
              <a:t>Tesocefo</a:t>
            </a:r>
            <a:endParaRPr sz="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0069" y="9655916"/>
            <a:ext cx="895243" cy="41827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46043" y="9530824"/>
            <a:ext cx="684137" cy="49646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221057" y="1559345"/>
            <a:ext cx="1365250" cy="175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i="1">
                <a:solidFill>
                  <a:srgbClr val="2B2B2B"/>
                </a:solidFill>
                <a:latin typeface="Times New Roman"/>
                <a:cs typeface="Times New Roman"/>
              </a:rPr>
              <a:t>Las</a:t>
            </a:r>
            <a:r>
              <a:rPr dirty="0" sz="950" spc="-35" i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950" spc="-25" i="1">
                <a:solidFill>
                  <a:srgbClr val="1C1C1C"/>
                </a:solidFill>
                <a:latin typeface="Times New Roman"/>
                <a:cs typeface="Times New Roman"/>
              </a:rPr>
              <a:t>Malvinas </a:t>
            </a:r>
            <a:r>
              <a:rPr dirty="0" sz="950" spc="-20" i="1">
                <a:solidFill>
                  <a:srgbClr val="1C1C1C"/>
                </a:solidFill>
                <a:latin typeface="Times New Roman"/>
                <a:cs typeface="Times New Roman"/>
              </a:rPr>
              <a:t>son</a:t>
            </a:r>
            <a:r>
              <a:rPr dirty="0" sz="950" spc="-40" i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50" spc="-25" i="1">
                <a:solidFill>
                  <a:srgbClr val="212121"/>
                </a:solidFill>
                <a:latin typeface="Times New Roman"/>
                <a:cs typeface="Times New Roman"/>
              </a:rPr>
              <a:t>Argentinos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74553" y="1934185"/>
            <a:ext cx="4415790" cy="674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5080" indent="-635">
              <a:lnSpc>
                <a:spcPct val="134400"/>
              </a:lnSpc>
              <a:spcBef>
                <a:spcPts val="125"/>
              </a:spcBef>
            </a:pP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COMITÉ</a:t>
            </a:r>
            <a:r>
              <a:rPr dirty="0" sz="1050" spc="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podrá </a:t>
            </a:r>
            <a:r>
              <a:rPr dirty="0" sz="1050" spc="-10">
                <a:latin typeface="Times New Roman"/>
                <a:cs typeface="Times New Roman"/>
              </a:rPr>
              <a:t>solicitar,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mediante</a:t>
            </a:r>
            <a:r>
              <a:rPr dirty="0" sz="10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notificación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fehaciente,</a:t>
            </a:r>
            <a:r>
              <a:rPr dirty="0" sz="105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la</a:t>
            </a:r>
            <a:r>
              <a:rPr dirty="0" sz="105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entrega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inmediata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del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inmueble</a:t>
            </a:r>
            <a:r>
              <a:rPr dirty="0" sz="105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adquirido,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debiendo</a:t>
            </a:r>
            <a:r>
              <a:rPr dirty="0" sz="10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UNIDAD</a:t>
            </a:r>
            <a:r>
              <a:rPr dirty="0" sz="10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EJECUTORA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hacer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entrega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del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mismo </a:t>
            </a:r>
            <a:r>
              <a:rPr dirty="0" sz="1050" spc="-25">
                <a:latin typeface="Times New Roman"/>
                <a:cs typeface="Times New Roman"/>
              </a:rPr>
              <a:t>dentro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los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QUINCE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(15)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días</a:t>
            </a:r>
            <a:r>
              <a:rPr dirty="0" sz="105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notificada,</a:t>
            </a:r>
            <a:r>
              <a:rPr dirty="0" sz="105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entregándolo</a:t>
            </a:r>
            <a:r>
              <a:rPr dirty="0" sz="1050" spc="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libre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51515"/>
                </a:solidFill>
                <a:latin typeface="Times New Roman"/>
                <a:cs typeface="Times New Roman"/>
              </a:rPr>
              <a:t>todo</a:t>
            </a:r>
            <a:r>
              <a:rPr dirty="0" sz="105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ocupante.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59418" y="2420223"/>
            <a:ext cx="56515" cy="188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50" spc="-50">
                <a:solidFill>
                  <a:srgbClr val="414141"/>
                </a:solidFill>
                <a:latin typeface="Times New Roman"/>
                <a:cs typeface="Times New Roman"/>
              </a:rPr>
              <a:t>,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71043" y="2692560"/>
            <a:ext cx="4429760" cy="69646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20320" indent="3175">
              <a:lnSpc>
                <a:spcPct val="136800"/>
              </a:lnSpc>
              <a:spcBef>
                <a:spcPts val="125"/>
              </a:spcBef>
            </a:pP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Una</a:t>
            </a:r>
            <a:r>
              <a:rPr dirty="0" sz="1050" spc="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vez</a:t>
            </a:r>
            <a:r>
              <a:rPr dirty="0" sz="10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efectivizada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</a:t>
            </a:r>
            <a:r>
              <a:rPr dirty="0" sz="105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entrega</a:t>
            </a:r>
            <a:r>
              <a:rPr dirty="0" sz="10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del</a:t>
            </a:r>
            <a:r>
              <a:rPr dirty="0" sz="105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inmueble,</a:t>
            </a:r>
            <a:r>
              <a:rPr dirty="0" sz="1050" spc="1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UNIDAD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114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deberá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transmitir</a:t>
            </a:r>
            <a:r>
              <a:rPr dirty="0" sz="105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05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F2F2F"/>
                </a:solidFill>
                <a:latin typeface="Times New Roman"/>
                <a:cs typeface="Times New Roman"/>
              </a:rPr>
              <a:t>dominio</a:t>
            </a:r>
            <a:r>
              <a:rPr dirty="0" sz="10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del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mismo</a:t>
            </a:r>
            <a:r>
              <a:rPr dirty="0" sz="105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al</a:t>
            </a:r>
            <a:r>
              <a:rPr dirty="0" sz="10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70" b="1" i="1">
                <a:solidFill>
                  <a:srgbClr val="0A0A0A"/>
                </a:solidFill>
                <a:latin typeface="Times New Roman"/>
                <a:cs typeface="Times New Roman"/>
              </a:rPr>
              <a:t>CO</a:t>
            </a:r>
            <a:r>
              <a:rPr dirty="0" sz="1050" spc="-70" b="1">
                <a:solidFill>
                  <a:srgbClr val="0A0A0A"/>
                </a:solidFill>
                <a:latin typeface="Times New Roman"/>
                <a:cs typeface="Times New Roman"/>
              </a:rPr>
              <a:t>MITÉ</a:t>
            </a:r>
            <a:r>
              <a:rPr dirty="0" sz="1050" spc="-70" b="1" i="1">
                <a:solidFill>
                  <a:srgbClr val="0A0A0A"/>
                </a:solidFill>
                <a:latin typeface="Times New Roman"/>
                <a:cs typeface="Times New Roman"/>
              </a:rPr>
              <a:t>,</a:t>
            </a:r>
            <a:r>
              <a:rPr dirty="0" sz="1050" b="1" i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sin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costo</a:t>
            </a:r>
            <a:r>
              <a:rPr dirty="0" sz="10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ni</a:t>
            </a:r>
            <a:r>
              <a:rPr dirty="0" sz="10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condicionamientos,</a:t>
            </a:r>
            <a:r>
              <a:rPr dirty="0" sz="1050" spc="-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dentro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82828"/>
                </a:solidFill>
                <a:latin typeface="Times New Roman"/>
                <a:cs typeface="Times New Roman"/>
              </a:rPr>
              <a:t>los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181818"/>
                </a:solidFill>
                <a:latin typeface="Times New Roman"/>
                <a:cs typeface="Times New Roman"/>
              </a:rPr>
              <a:t>TREINTA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(30)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días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realizado</a:t>
            </a:r>
            <a:r>
              <a:rPr dirty="0" sz="105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entrega</a:t>
            </a:r>
            <a:r>
              <a:rPr dirty="0" sz="105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82828"/>
                </a:solidFill>
                <a:latin typeface="Times New Roman"/>
                <a:cs typeface="Times New Roman"/>
              </a:rPr>
              <a:t>del</a:t>
            </a:r>
            <a:r>
              <a:rPr dirty="0" sz="10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inmueble.</a:t>
            </a:r>
            <a:r>
              <a:rPr dirty="0" sz="10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El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131313"/>
                </a:solidFill>
                <a:latin typeface="Times New Roman"/>
                <a:cs typeface="Times New Roman"/>
              </a:rPr>
              <a:t>COMITÉ</a:t>
            </a:r>
            <a:r>
              <a:rPr dirty="0" sz="10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afrontará </a:t>
            </a:r>
            <a:r>
              <a:rPr dirty="0" sz="1050" spc="-20">
                <a:latin typeface="Times New Roman"/>
                <a:cs typeface="Times New Roman"/>
              </a:rPr>
              <a:t>los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gastos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necesarios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la</a:t>
            </a:r>
            <a:r>
              <a:rPr dirty="0" sz="1050" spc="-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efectiva</a:t>
            </a:r>
            <a:r>
              <a:rPr dirty="0" sz="105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traslacibn</a:t>
            </a:r>
            <a:r>
              <a:rPr dirty="0" sz="10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del</a:t>
            </a:r>
            <a:r>
              <a:rPr dirty="0" sz="105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dominio,</a:t>
            </a:r>
            <a:endParaRPr sz="1050">
              <a:latin typeface="Times New Roman"/>
              <a:cs typeface="Times New Roman"/>
            </a:endParaRPr>
          </a:p>
          <a:p>
            <a:pPr algn="just" marL="13335" marR="16510" indent="8255">
              <a:lnSpc>
                <a:spcPct val="136000"/>
              </a:lnSpc>
              <a:spcBef>
                <a:spcPts val="840"/>
              </a:spcBef>
            </a:pPr>
            <a:r>
              <a:rPr dirty="0" sz="1050">
                <a:latin typeface="Times New Roman"/>
                <a:cs typeface="Times New Roman"/>
              </a:rPr>
              <a:t>En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caso</a:t>
            </a:r>
            <a:r>
              <a:rPr dirty="0" sz="1050" spc="1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que</a:t>
            </a:r>
            <a:r>
              <a:rPr dirty="0" sz="1050" spc="1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43434"/>
                </a:solidFill>
                <a:latin typeface="Times New Roman"/>
                <a:cs typeface="Times New Roman"/>
              </a:rPr>
              <a:t>la</a:t>
            </a:r>
            <a:r>
              <a:rPr dirty="0" sz="1050" spc="1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UNIDAD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2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no</a:t>
            </a:r>
            <a:r>
              <a:rPr dirty="0" sz="1050" spc="16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hiciera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entrega</a:t>
            </a:r>
            <a:r>
              <a:rPr dirty="0" sz="1050" spc="1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del</a:t>
            </a:r>
            <a:r>
              <a:rPr dirty="0" sz="1050" spc="1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inmueble</a:t>
            </a:r>
            <a:r>
              <a:rPr dirty="0" sz="1050" spc="1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no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procediera</a:t>
            </a:r>
            <a:r>
              <a:rPr dirty="0" sz="1050" spc="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la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efectivización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80808"/>
                </a:solidFill>
                <a:latin typeface="Times New Roman"/>
                <a:cs typeface="Times New Roman"/>
              </a:rPr>
              <a:t>del</a:t>
            </a:r>
            <a:r>
              <a:rPr dirty="0" sz="1050" spc="-4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instrumento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traslativo</a:t>
            </a:r>
            <a:r>
              <a:rPr dirty="0" sz="10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dominio,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42424"/>
                </a:solidFill>
                <a:latin typeface="Times New Roman"/>
                <a:cs typeface="Times New Roman"/>
              </a:rPr>
              <a:t>deberá</a:t>
            </a:r>
            <a:r>
              <a:rPr dirty="0" sz="1050" spc="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proceder </a:t>
            </a:r>
            <a:r>
              <a:rPr dirty="0" sz="1050" spc="-50">
                <a:solidFill>
                  <a:srgbClr val="282828"/>
                </a:solidFill>
                <a:latin typeface="Times New Roman"/>
                <a:cs typeface="Times New Roman"/>
              </a:rPr>
              <a:t>a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la</a:t>
            </a:r>
            <a:r>
              <a:rPr dirty="0" sz="1050" spc="-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devolución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la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totalidad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los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fondos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percibidos,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con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más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D2D2D"/>
                </a:solidFill>
                <a:latin typeface="Times New Roman"/>
                <a:cs typeface="Times New Roman"/>
              </a:rPr>
              <a:t>un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equivalente</a:t>
            </a:r>
            <a:r>
              <a:rPr dirty="0" sz="10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igual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monto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en</a:t>
            </a:r>
            <a:r>
              <a:rPr dirty="0" sz="10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concepto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indemnizaci6n.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7780">
              <a:lnSpc>
                <a:spcPct val="100000"/>
              </a:lnSpc>
            </a:pP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212121"/>
                </a:solidFill>
                <a:latin typeface="Times New Roman"/>
                <a:cs typeface="Times New Roman"/>
              </a:rPr>
              <a:t>mora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se</a:t>
            </a:r>
            <a:r>
              <a:rPr dirty="0" sz="105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producirá</a:t>
            </a:r>
            <a:r>
              <a:rPr dirty="0" sz="10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C1C1C"/>
                </a:solidFill>
                <a:latin typeface="Times New Roman"/>
                <a:cs typeface="Times New Roman"/>
              </a:rPr>
              <a:t>pleno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derecho,</a:t>
            </a:r>
            <a:r>
              <a:rPr dirty="0" sz="10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sin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necesidad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interpelación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previa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alguna.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9050">
              <a:lnSpc>
                <a:spcPct val="100000"/>
              </a:lnSpc>
            </a:pPr>
            <a:r>
              <a:rPr dirty="0" sz="1050" spc="-65" b="1">
                <a:solidFill>
                  <a:srgbClr val="080808"/>
                </a:solidFill>
                <a:latin typeface="Times New Roman"/>
                <a:cs typeface="Times New Roman"/>
              </a:rPr>
              <a:t>DÉCIMA</a:t>
            </a:r>
            <a:r>
              <a:rPr dirty="0" sz="1050" spc="10" b="1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65" b="1">
                <a:solidFill>
                  <a:srgbClr val="181818"/>
                </a:solidFill>
                <a:latin typeface="Times New Roman"/>
                <a:cs typeface="Times New Roman"/>
              </a:rPr>
              <a:t>CUARTA:</a:t>
            </a:r>
            <a:r>
              <a:rPr dirty="0" sz="1050" spc="7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0F0F0F"/>
                </a:solidFill>
                <a:latin typeface="Times New Roman"/>
                <a:cs typeface="Times New Roman"/>
              </a:rPr>
              <a:t>RESCISIÓN</a:t>
            </a:r>
            <a:endParaRPr sz="1050">
              <a:latin typeface="Times New Roman"/>
              <a:cs typeface="Times New Roman"/>
            </a:endParaRPr>
          </a:p>
          <a:p>
            <a:pPr algn="just" marL="20955" marR="17780" indent="-1270">
              <a:lnSpc>
                <a:spcPct val="135800"/>
              </a:lnSpc>
              <a:spcBef>
                <a:spcPts val="844"/>
              </a:spcBef>
            </a:pPr>
            <a:r>
              <a:rPr dirty="0" sz="1050" spc="-40">
                <a:solidFill>
                  <a:srgbClr val="1A1A1A"/>
                </a:solidFill>
                <a:latin typeface="Times New Roman"/>
                <a:cs typeface="Times New Roman"/>
              </a:rPr>
              <a:t>Cualquiera</a:t>
            </a:r>
            <a:r>
              <a:rPr dirty="0" sz="1050" spc="7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6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0F0F0F"/>
                </a:solidFill>
                <a:latin typeface="Times New Roman"/>
                <a:cs typeface="Times New Roman"/>
              </a:rPr>
              <a:t>“LAS</a:t>
            </a:r>
            <a:r>
              <a:rPr dirty="0" sz="1050" spc="6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5" b="1">
                <a:solidFill>
                  <a:srgbClr val="0F0F0F"/>
                </a:solidFill>
                <a:latin typeface="Times New Roman"/>
                <a:cs typeface="Times New Roman"/>
              </a:rPr>
              <a:t>PARTES”</a:t>
            </a:r>
            <a:r>
              <a:rPr dirty="0" sz="1050" spc="69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42424"/>
                </a:solidFill>
                <a:latin typeface="Times New Roman"/>
                <a:cs typeface="Times New Roman"/>
              </a:rPr>
              <a:t>podrán</a:t>
            </a:r>
            <a:r>
              <a:rPr dirty="0" sz="1050" spc="7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rescindir</a:t>
            </a:r>
            <a:r>
              <a:rPr dirty="0" sz="1050" spc="730"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l</a:t>
            </a:r>
            <a:r>
              <a:rPr dirty="0" sz="1050" spc="6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6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5">
                <a:latin typeface="Times New Roman"/>
                <a:cs typeface="Times New Roman"/>
              </a:rPr>
              <a:t>CONVENIO</a:t>
            </a:r>
            <a:r>
              <a:rPr dirty="0" sz="1050" spc="-25">
                <a:latin typeface="Times New Roman"/>
                <a:cs typeface="Times New Roman"/>
              </a:rPr>
              <a:t> unilateralmente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con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E0E0E"/>
                </a:solidFill>
                <a:latin typeface="Times New Roman"/>
                <a:cs typeface="Times New Roman"/>
              </a:rPr>
              <a:t>expresión</a:t>
            </a:r>
            <a:r>
              <a:rPr dirty="0" sz="1050" spc="10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0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causa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mediante</a:t>
            </a:r>
            <a:r>
              <a:rPr dirty="0" sz="105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62626"/>
                </a:solidFill>
                <a:latin typeface="Times New Roman"/>
                <a:cs typeface="Times New Roman"/>
              </a:rPr>
              <a:t>una</a:t>
            </a:r>
            <a:r>
              <a:rPr dirty="0" sz="1050" spc="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notificación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fehaciente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232323"/>
                </a:solidFill>
                <a:latin typeface="Times New Roman"/>
                <a:cs typeface="Times New Roman"/>
              </a:rPr>
              <a:t>otra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parte,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F1F1F"/>
                </a:solidFill>
                <a:latin typeface="Times New Roman"/>
                <a:cs typeface="Times New Roman"/>
              </a:rPr>
              <a:t>efectuada</a:t>
            </a:r>
            <a:r>
              <a:rPr dirty="0" sz="1050" spc="1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C1C1C"/>
                </a:solidFill>
                <a:latin typeface="Times New Roman"/>
                <a:cs typeface="Times New Roman"/>
              </a:rPr>
              <a:t>con</a:t>
            </a:r>
            <a:r>
              <a:rPr dirty="0" sz="10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A1A1A"/>
                </a:solidFill>
                <a:latin typeface="Times New Roman"/>
                <a:cs typeface="Times New Roman"/>
              </a:rPr>
              <a:t>una</a:t>
            </a:r>
            <a:r>
              <a:rPr dirty="0" sz="1050" spc="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antelación</a:t>
            </a:r>
            <a:r>
              <a:rPr dirty="0" sz="1050" spc="1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1A1A1A"/>
                </a:solidFill>
                <a:latin typeface="Times New Roman"/>
                <a:cs typeface="Times New Roman"/>
              </a:rPr>
              <a:t>no</a:t>
            </a:r>
            <a:r>
              <a:rPr dirty="0" sz="10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F0F0F"/>
                </a:solidFill>
                <a:latin typeface="Times New Roman"/>
                <a:cs typeface="Times New Roman"/>
              </a:rPr>
              <a:t>menor</a:t>
            </a:r>
            <a:r>
              <a:rPr dirty="0" sz="105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363636"/>
                </a:solidFill>
                <a:latin typeface="Times New Roman"/>
                <a:cs typeface="Times New Roman"/>
              </a:rPr>
              <a:t>a</a:t>
            </a:r>
            <a:r>
              <a:rPr dirty="0" sz="1050" spc="-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A1A1A"/>
                </a:solidFill>
                <a:latin typeface="Times New Roman"/>
                <a:cs typeface="Times New Roman"/>
              </a:rPr>
              <a:t>TREINTA</a:t>
            </a:r>
            <a:r>
              <a:rPr dirty="0" sz="1050" spc="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(30)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días.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En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esta</a:t>
            </a:r>
            <a:r>
              <a:rPr dirty="0" sz="105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51515"/>
                </a:solidFill>
                <a:latin typeface="Times New Roman"/>
                <a:cs typeface="Times New Roman"/>
              </a:rPr>
              <a:t>instancia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42424"/>
                </a:solidFill>
                <a:latin typeface="Times New Roman"/>
                <a:cs typeface="Times New Roman"/>
              </a:rPr>
              <a:t>quedarán</a:t>
            </a:r>
            <a:r>
              <a:rPr dirty="0" sz="1050" spc="17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D1D1D"/>
                </a:solidFill>
                <a:latin typeface="Times New Roman"/>
                <a:cs typeface="Times New Roman"/>
              </a:rPr>
              <a:t>rescindidas</a:t>
            </a:r>
            <a:r>
              <a:rPr dirty="0" sz="1050" spc="20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todas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1D1D1D"/>
                </a:solidFill>
                <a:latin typeface="Times New Roman"/>
                <a:cs typeface="Times New Roman"/>
              </a:rPr>
              <a:t>las</a:t>
            </a:r>
            <a:r>
              <a:rPr dirty="0" sz="1050" spc="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actividades</a:t>
            </a:r>
            <a:r>
              <a:rPr dirty="0" sz="1050" spc="1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que</a:t>
            </a:r>
            <a:r>
              <a:rPr dirty="0" sz="105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050" spc="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62626"/>
                </a:solidFill>
                <a:latin typeface="Times New Roman"/>
                <a:cs typeface="Times New Roman"/>
              </a:rPr>
              <a:t>ese</a:t>
            </a:r>
            <a:r>
              <a:rPr dirty="0" sz="1050" spc="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F0F0F"/>
                </a:solidFill>
                <a:latin typeface="Times New Roman"/>
                <a:cs typeface="Times New Roman"/>
              </a:rPr>
              <a:t>momento</a:t>
            </a:r>
            <a:r>
              <a:rPr dirty="0" sz="105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0E0E0E"/>
                </a:solidFill>
                <a:latin typeface="Times New Roman"/>
                <a:cs typeface="Times New Roman"/>
              </a:rPr>
              <a:t>no</a:t>
            </a:r>
            <a:r>
              <a:rPr dirty="0" sz="105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latin typeface="Times New Roman"/>
                <a:cs typeface="Times New Roman"/>
              </a:rPr>
              <a:t>se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C0C0C"/>
                </a:solidFill>
                <a:latin typeface="Times New Roman"/>
                <a:cs typeface="Times New Roman"/>
              </a:rPr>
              <a:t>hayan</a:t>
            </a:r>
            <a:r>
              <a:rPr dirty="0" sz="10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iniciado,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51515"/>
                </a:solidFill>
                <a:latin typeface="Times New Roman"/>
                <a:cs typeface="Times New Roman"/>
              </a:rPr>
              <a:t>quedando</a:t>
            </a:r>
            <a:r>
              <a:rPr dirty="0" sz="1050" spc="2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61616"/>
                </a:solidFill>
                <a:latin typeface="Times New Roman"/>
                <a:cs typeface="Times New Roman"/>
              </a:rPr>
              <a:t>“LAS</a:t>
            </a:r>
            <a:r>
              <a:rPr dirty="0" sz="1050" spc="25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75">
                <a:solidFill>
                  <a:srgbClr val="0F0F0F"/>
                </a:solidFill>
                <a:latin typeface="Times New Roman"/>
                <a:cs typeface="Times New Roman"/>
              </a:rPr>
              <a:t>PARTES”</a:t>
            </a:r>
            <a:r>
              <a:rPr dirty="0" sz="1050" spc="3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obligadas</a:t>
            </a:r>
            <a:r>
              <a:rPr dirty="0" sz="1050" spc="2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B2B2B"/>
                </a:solidFill>
                <a:latin typeface="Times New Roman"/>
                <a:cs typeface="Times New Roman"/>
              </a:rPr>
              <a:t>a</a:t>
            </a:r>
            <a:r>
              <a:rPr dirty="0" sz="1050" spc="229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concluir</a:t>
            </a:r>
            <a:r>
              <a:rPr dirty="0" sz="1050" spc="19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32323"/>
                </a:solidFill>
                <a:latin typeface="Times New Roman"/>
                <a:cs typeface="Times New Roman"/>
              </a:rPr>
              <a:t>todas</a:t>
            </a:r>
            <a:r>
              <a:rPr dirty="0" sz="1050" spc="1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aquellas</a:t>
            </a:r>
            <a:r>
              <a:rPr dirty="0" sz="1050" spc="204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F1F1F"/>
                </a:solidFill>
                <a:latin typeface="Times New Roman"/>
                <a:cs typeface="Times New Roman"/>
              </a:rPr>
              <a:t>actividades</a:t>
            </a:r>
            <a:r>
              <a:rPr dirty="0" sz="1050" spc="2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que</a:t>
            </a:r>
            <a:r>
              <a:rPr dirty="0" sz="1050" spc="17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se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estén</a:t>
            </a:r>
            <a:r>
              <a:rPr dirty="0" sz="10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implementando</a:t>
            </a:r>
            <a:r>
              <a:rPr dirty="0" sz="10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y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0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su</a:t>
            </a:r>
            <a:r>
              <a:rPr dirty="0" sz="10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suspensión</a:t>
            </a:r>
            <a:r>
              <a:rPr dirty="0" sz="1050" spc="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implique</a:t>
            </a:r>
            <a:r>
              <a:rPr dirty="0" sz="105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perjuicio</a:t>
            </a:r>
            <a:r>
              <a:rPr dirty="0" sz="10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terceros.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24130">
              <a:lnSpc>
                <a:spcPct val="100000"/>
              </a:lnSpc>
            </a:pP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Se</a:t>
            </a:r>
            <a:r>
              <a:rPr dirty="0" sz="1050" spc="1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podrá</a:t>
            </a:r>
            <a:r>
              <a:rPr dirty="0" sz="1050" spc="1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proceder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con</a:t>
            </a:r>
            <a:r>
              <a:rPr dirty="0" sz="1050" spc="1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050" spc="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rescisi6n</a:t>
            </a:r>
            <a:r>
              <a:rPr dirty="0" sz="1050" spc="1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del</a:t>
            </a:r>
            <a:r>
              <a:rPr dirty="0" sz="1050" spc="1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CONVENIO</a:t>
            </a:r>
            <a:r>
              <a:rPr dirty="0" sz="1050" spc="2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por</a:t>
            </a:r>
            <a:r>
              <a:rPr dirty="0" sz="1050" spc="1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parte</a:t>
            </a:r>
            <a:r>
              <a:rPr dirty="0" sz="105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“El</a:t>
            </a:r>
            <a:r>
              <a:rPr dirty="0" sz="1050" spc="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COMITÉ”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407670" marR="12700" indent="-192405">
              <a:lnSpc>
                <a:spcPct val="137400"/>
              </a:lnSpc>
            </a:pP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a.</a:t>
            </a:r>
            <a:r>
              <a:rPr dirty="0" sz="1050" spc="3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Hubieran</a:t>
            </a:r>
            <a:r>
              <a:rPr dirty="0" sz="10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transcurrido</a:t>
            </a:r>
            <a:r>
              <a:rPr dirty="0" sz="1050" spc="7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más</a:t>
            </a:r>
            <a:r>
              <a:rPr dirty="0" sz="10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31313"/>
                </a:solidFill>
                <a:latin typeface="Times New Roman"/>
                <a:cs typeface="Times New Roman"/>
              </a:rPr>
              <a:t>NOVENTA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(90)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días</a:t>
            </a:r>
            <a:r>
              <a:rPr dirty="0" sz="105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333333"/>
                </a:solidFill>
                <a:latin typeface="Times New Roman"/>
                <a:cs typeface="Times New Roman"/>
              </a:rPr>
              <a:t>corridos</a:t>
            </a:r>
            <a:r>
              <a:rPr dirty="0" sz="1050" spc="-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desdo</a:t>
            </a:r>
            <a:r>
              <a:rPr dirty="0" sz="105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</a:t>
            </a:r>
            <a:r>
              <a:rPr dirty="0" sz="1050" spc="-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fecha </a:t>
            </a:r>
            <a:r>
              <a:rPr dirty="0" sz="1050" spc="-25">
                <a:solidFill>
                  <a:srgbClr val="313131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acreditaci6n</a:t>
            </a:r>
            <a:r>
              <a:rPr dirty="0" sz="1050" spc="1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del</a:t>
            </a:r>
            <a:r>
              <a:rPr dirty="0" sz="105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ptimer</a:t>
            </a:r>
            <a:r>
              <a:rPr dirty="0" sz="1050" spc="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desembolso</a:t>
            </a:r>
            <a:r>
              <a:rPr dirty="0" sz="1050" spc="1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y</a:t>
            </a:r>
            <a:r>
              <a:rPr dirty="0" sz="1050" spc="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“UNIDAD</a:t>
            </a:r>
            <a:r>
              <a:rPr dirty="0" sz="105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EJECUTORA”</a:t>
            </a:r>
            <a:r>
              <a:rPr dirty="0" sz="1050" spc="1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no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hubiere</a:t>
            </a:r>
            <a:r>
              <a:rPr dirty="0" sz="1050" spc="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acompailado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documentación</a:t>
            </a:r>
            <a:r>
              <a:rPr dirty="0" sz="10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050" spc="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acredite</a:t>
            </a:r>
            <a:r>
              <a:rPr dirty="0" sz="1050" spc="9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adquisición</a:t>
            </a:r>
            <a:r>
              <a:rPr dirty="0" sz="1050" spc="9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del/los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inmueble/s</a:t>
            </a:r>
            <a:r>
              <a:rPr dirty="0" sz="1050" spc="2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o</a:t>
            </a:r>
            <a:r>
              <a:rPr dirty="0" sz="1050" spc="19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83838"/>
                </a:solidFill>
                <a:latin typeface="Times New Roman"/>
                <a:cs typeface="Times New Roman"/>
              </a:rPr>
              <a:t>la</a:t>
            </a:r>
            <a:r>
              <a:rPr dirty="0" sz="1050" spc="2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justificación</a:t>
            </a:r>
            <a:r>
              <a:rPr dirty="0" sz="1050" spc="2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suficiente</a:t>
            </a:r>
            <a:r>
              <a:rPr dirty="0" sz="1050" spc="2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que</a:t>
            </a:r>
            <a:r>
              <a:rPr dirty="0" sz="1050" spc="1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dé</a:t>
            </a:r>
            <a:r>
              <a:rPr dirty="0" sz="1050" spc="1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cuenta</a:t>
            </a:r>
            <a:r>
              <a:rPr dirty="0" sz="1050" spc="1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del</a:t>
            </a:r>
            <a:r>
              <a:rPr dirty="0" sz="1050" spc="1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retardo</a:t>
            </a:r>
            <a:r>
              <a:rPr dirty="0" sz="1050" spc="20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en</a:t>
            </a:r>
            <a:r>
              <a:rPr dirty="0" sz="1050" spc="1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la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adquisición.</a:t>
            </a:r>
            <a:endParaRPr sz="1050">
              <a:latin typeface="Times New Roman"/>
              <a:cs typeface="Times New Roman"/>
            </a:endParaRPr>
          </a:p>
          <a:p>
            <a:pPr algn="just" marL="411480" marR="5080" indent="-188595">
              <a:lnSpc>
                <a:spcPct val="135600"/>
              </a:lnSpc>
              <a:spcBef>
                <a:spcPts val="720"/>
              </a:spcBef>
            </a:pP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a.</a:t>
            </a:r>
            <a:r>
              <a:rPr dirty="0" sz="1050" spc="40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Hubieran</a:t>
            </a:r>
            <a:r>
              <a:rPr dirty="0" sz="1050" spc="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transcurrido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otis</a:t>
            </a:r>
            <a:r>
              <a:rPr dirty="0" sz="10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0C0C0C"/>
                </a:solidFill>
                <a:latin typeface="Times New Roman"/>
                <a:cs typeface="Times New Roman"/>
              </a:rPr>
              <a:t>NOVENTA</a:t>
            </a:r>
            <a:r>
              <a:rPr dirty="0" sz="1050" spc="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(90)</a:t>
            </a:r>
            <a:r>
              <a:rPr dirty="0" sz="10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F2F2F"/>
                </a:solidFill>
                <a:latin typeface="Times New Roman"/>
                <a:cs typeface="Times New Roman"/>
              </a:rPr>
              <a:t>días</a:t>
            </a:r>
            <a:r>
              <a:rPr dirty="0" sz="1050" spc="-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corridos</a:t>
            </a:r>
            <a:r>
              <a:rPr dirty="0" sz="10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desde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fecha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acreditación</a:t>
            </a:r>
            <a:r>
              <a:rPr dirty="0" sz="1050" spc="1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del</a:t>
            </a:r>
            <a:r>
              <a:rPr dirty="0" sz="1050" spc="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primer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desembolso</a:t>
            </a:r>
            <a:r>
              <a:rPr dirty="0" sz="1050" spc="1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50" spc="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5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“UNIDAD</a:t>
            </a:r>
            <a:r>
              <a:rPr dirty="0" sz="105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EJECUTORA”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no </a:t>
            </a:r>
            <a:r>
              <a:rPr dirty="0" sz="1050" spc="-25">
                <a:latin typeface="Times New Roman"/>
                <a:cs typeface="Times New Roman"/>
              </a:rPr>
              <a:t>hubiere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acompañado</a:t>
            </a:r>
            <a:r>
              <a:rPr dirty="0" sz="105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050" spc="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plan</a:t>
            </a:r>
            <a:r>
              <a:rPr dirty="0" sz="1050" spc="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5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B2B2B"/>
                </a:solidFill>
                <a:latin typeface="Times New Roman"/>
                <a:cs typeface="Times New Roman"/>
              </a:rPr>
              <a:t>tareas</a:t>
            </a:r>
            <a:r>
              <a:rPr dirty="0" sz="1050" spc="7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y</a:t>
            </a:r>
            <a:r>
              <a:rPr dirty="0" sz="10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listado</a:t>
            </a:r>
            <a:r>
              <a:rPr dirty="0" sz="1050" spc="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familias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participantes</a:t>
            </a:r>
            <a:r>
              <a:rPr dirty="0" sz="1050" spc="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o</a:t>
            </a:r>
            <a:r>
              <a:rPr dirty="0" sz="10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endParaRPr sz="1050">
              <a:latin typeface="Times New Roman"/>
              <a:cs typeface="Times New Roman"/>
            </a:endParaRPr>
          </a:p>
          <a:p>
            <a:pPr algn="just" marL="514350">
              <a:lnSpc>
                <a:spcPct val="100000"/>
              </a:lnSpc>
              <a:spcBef>
                <a:spcPts val="434"/>
              </a:spcBef>
            </a:pPr>
            <a:r>
              <a:rPr dirty="0" sz="1050" spc="-25">
                <a:latin typeface="Times New Roman"/>
                <a:cs typeface="Times New Roman"/>
              </a:rPr>
              <a:t>stificación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suficiente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que</a:t>
            </a:r>
            <a:r>
              <a:rPr dirty="0" sz="10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43434"/>
                </a:solidFill>
                <a:latin typeface="Times New Roman"/>
                <a:cs typeface="Times New Roman"/>
              </a:rPr>
              <a:t>dt</a:t>
            </a:r>
            <a:r>
              <a:rPr dirty="0" sz="10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cuenta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del</a:t>
            </a:r>
            <a:r>
              <a:rPr dirty="0" sz="1050" spc="-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retardo</a:t>
            </a:r>
            <a:r>
              <a:rPr dirty="0" sz="10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42424"/>
                </a:solidFill>
                <a:latin typeface="Times New Roman"/>
                <a:cs typeface="Times New Roman"/>
              </a:rPr>
              <a:t>en</a:t>
            </a:r>
            <a:r>
              <a:rPr dirty="0" sz="105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su</a:t>
            </a:r>
            <a:r>
              <a:rPr dirty="0" sz="10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remisi6n.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50">
              <a:latin typeface="Times New Roman"/>
              <a:cs typeface="Times New Roman"/>
            </a:endParaRPr>
          </a:p>
          <a:p>
            <a:pPr marL="918844">
              <a:lnSpc>
                <a:spcPct val="100000"/>
              </a:lnSpc>
            </a:pPr>
            <a:r>
              <a:rPr dirty="0" sz="1050" spc="-60" b="1">
                <a:solidFill>
                  <a:srgbClr val="0C0C0C"/>
                </a:solidFill>
                <a:latin typeface="Times New Roman"/>
                <a:cs typeface="Times New Roman"/>
              </a:rPr>
              <a:t>TA:</a:t>
            </a:r>
            <a:r>
              <a:rPr dirty="0" sz="1050" spc="-3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81818"/>
                </a:solidFill>
                <a:latin typeface="Times New Roman"/>
                <a:cs typeface="Times New Roman"/>
              </a:rPr>
              <a:t>PROHI</a:t>
            </a:r>
            <a:r>
              <a:rPr dirty="0" sz="1050" spc="27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45" b="1">
                <a:solidFill>
                  <a:srgbClr val="131313"/>
                </a:solidFill>
                <a:latin typeface="Times New Roman"/>
                <a:cs typeface="Times New Roman"/>
              </a:rPr>
              <a:t>ICIÓN</a:t>
            </a:r>
            <a:r>
              <a:rPr dirty="0" sz="1050" spc="-2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45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50" spc="-2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31313"/>
                </a:solidFill>
                <a:latin typeface="Times New Roman"/>
                <a:cs typeface="Times New Roman"/>
              </a:rPr>
              <a:t>CEDER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66614" y="9668409"/>
            <a:ext cx="779145" cy="3778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1750">
              <a:lnSpc>
                <a:spcPts val="1085"/>
              </a:lnSpc>
              <a:spcBef>
                <a:spcPts val="90"/>
              </a:spcBef>
            </a:pPr>
            <a:r>
              <a:rPr dirty="0" sz="950" spc="-90">
                <a:solidFill>
                  <a:srgbClr val="0F0F0F"/>
                </a:solidFill>
                <a:latin typeface="Comic Sans MS"/>
                <a:cs typeface="Comic Sans MS"/>
              </a:rPr>
              <a:t>Idonado</a:t>
            </a:r>
            <a:r>
              <a:rPr dirty="0" sz="950" spc="55">
                <a:solidFill>
                  <a:srgbClr val="0F0F0F"/>
                </a:solidFill>
                <a:latin typeface="Comic Sans MS"/>
                <a:cs typeface="Comic Sans MS"/>
              </a:rPr>
              <a:t> </a:t>
            </a:r>
            <a:r>
              <a:rPr dirty="0" sz="950" spc="-25">
                <a:solidFill>
                  <a:srgbClr val="212121"/>
                </a:solidFill>
                <a:latin typeface="Comic Sans MS"/>
                <a:cs typeface="Comic Sans MS"/>
              </a:rPr>
              <a:t>Pedfo</a:t>
            </a:r>
            <a:endParaRPr sz="950">
              <a:latin typeface="Comic Sans MS"/>
              <a:cs typeface="Comic Sans MS"/>
            </a:endParaRPr>
          </a:p>
          <a:p>
            <a:pPr algn="ctr" marR="128270">
              <a:lnSpc>
                <a:spcPts val="760"/>
              </a:lnSpc>
            </a:pPr>
            <a:r>
              <a:rPr dirty="0" sz="750" spc="-10">
                <a:solidFill>
                  <a:srgbClr val="1A1A1A"/>
                </a:solidFill>
                <a:latin typeface="Times New Roman"/>
                <a:cs typeface="Times New Roman"/>
              </a:rPr>
              <a:t>úNl</a:t>
            </a:r>
            <a:r>
              <a:rPr dirty="0" sz="7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750" spc="-10" b="1">
                <a:solidFill>
                  <a:srgbClr val="0C0C0C"/>
                </a:solidFill>
                <a:latin typeface="Times New Roman"/>
                <a:cs typeface="Times New Roman"/>
              </a:rPr>
              <a:t>92.\99.^32</a:t>
            </a:r>
            <a:endParaRPr sz="750">
              <a:latin typeface="Times New Roman"/>
              <a:cs typeface="Times New Roman"/>
            </a:endParaRPr>
          </a:p>
          <a:p>
            <a:pPr algn="ctr" marR="118110">
              <a:lnSpc>
                <a:spcPts val="935"/>
              </a:lnSpc>
            </a:pPr>
            <a:r>
              <a:rPr dirty="0" sz="850" spc="-10">
                <a:solidFill>
                  <a:srgbClr val="0C0C0C"/>
                </a:solidFill>
                <a:latin typeface="Times New Roman"/>
                <a:cs typeface="Times New Roman"/>
              </a:rPr>
              <a:t>Presidence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245561" y="9678616"/>
            <a:ext cx="163830" cy="175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>
                <a:solidFill>
                  <a:srgbClr val="3B3B3B"/>
                </a:solidFill>
                <a:latin typeface="Courier New"/>
                <a:cs typeface="Courier New"/>
              </a:rPr>
              <a:t>Ü: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59660" y="9734212"/>
            <a:ext cx="911860" cy="2863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ts val="1195"/>
              </a:lnSpc>
              <a:spcBef>
                <a:spcPts val="114"/>
              </a:spcBef>
            </a:pPr>
            <a:r>
              <a:rPr dirty="0" sz="1050" spc="-175">
                <a:solidFill>
                  <a:srgbClr val="181818"/>
                </a:solidFill>
                <a:latin typeface="Courier New"/>
                <a:cs typeface="Courier New"/>
              </a:rPr>
              <a:t>wo‹o</a:t>
            </a:r>
            <a:r>
              <a:rPr dirty="0" sz="1050" spc="-290">
                <a:solidFill>
                  <a:srgbClr val="181818"/>
                </a:solidFill>
                <a:latin typeface="Courier New"/>
                <a:cs typeface="Courier New"/>
              </a:rPr>
              <a:t> </a:t>
            </a:r>
            <a:r>
              <a:rPr dirty="0" sz="1050" spc="-190">
                <a:latin typeface="Courier New"/>
                <a:cs typeface="Courier New"/>
              </a:rPr>
              <a:t>LodoliJoqje</a:t>
            </a:r>
            <a:endParaRPr sz="1050">
              <a:latin typeface="Courier New"/>
              <a:cs typeface="Courier New"/>
            </a:endParaRPr>
          </a:p>
          <a:p>
            <a:pPr marL="100330">
              <a:lnSpc>
                <a:spcPts val="835"/>
              </a:lnSpc>
            </a:pPr>
            <a:r>
              <a:rPr dirty="0" sz="750" spc="-50">
                <a:solidFill>
                  <a:srgbClr val="111111"/>
                </a:solidFill>
                <a:latin typeface="Times New Roman"/>
                <a:cs typeface="Times New Roman"/>
              </a:rPr>
              <a:t>DEI</a:t>
            </a:r>
            <a:r>
              <a:rPr dirty="0" sz="7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750" spc="-10" b="1">
                <a:solidFill>
                  <a:srgbClr val="0A0A0A"/>
                </a:solidFill>
                <a:latin typeface="Times New Roman"/>
                <a:cs typeface="Times New Roman"/>
              </a:rPr>
              <a:t>33.242.91</a:t>
            </a:r>
            <a:r>
              <a:rPr dirty="0" sz="750" spc="-10" b="1">
                <a:solidFill>
                  <a:srgbClr val="3B3B3B"/>
                </a:solidFill>
                <a:latin typeface="Times New Roman"/>
                <a:cs typeface="Times New Roman"/>
              </a:rPr>
              <a:t>9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05341" y="9663631"/>
            <a:ext cx="399415" cy="361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07950">
              <a:lnSpc>
                <a:spcPts val="1000"/>
              </a:lnSpc>
              <a:spcBef>
                <a:spcPts val="105"/>
              </a:spcBef>
            </a:pPr>
            <a:r>
              <a:rPr dirty="0" sz="850" spc="-10">
                <a:solidFill>
                  <a:srgbClr val="1A1A1A"/>
                </a:solidFill>
                <a:latin typeface="Times New Roman"/>
                <a:cs typeface="Times New Roman"/>
              </a:rPr>
              <a:t>abián</a:t>
            </a:r>
            <a:endParaRPr sz="850">
              <a:latin typeface="Times New Roman"/>
              <a:cs typeface="Times New Roman"/>
            </a:endParaRPr>
          </a:p>
          <a:p>
            <a:pPr algn="ctr" marR="13970">
              <a:lnSpc>
                <a:spcPts val="750"/>
              </a:lnSpc>
            </a:pPr>
            <a:r>
              <a:rPr dirty="0" sz="700" spc="-10">
                <a:solidFill>
                  <a:srgbClr val="0F0F0F"/>
                </a:solidFill>
                <a:latin typeface="Times New Roman"/>
                <a:cs typeface="Times New Roman"/>
              </a:rPr>
              <a:t>.378.117</a:t>
            </a:r>
            <a:endParaRPr sz="700">
              <a:latin typeface="Times New Roman"/>
              <a:cs typeface="Times New Roman"/>
            </a:endParaRPr>
          </a:p>
          <a:p>
            <a:pPr algn="ctr" marR="67310">
              <a:lnSpc>
                <a:spcPts val="890"/>
              </a:lnSpc>
            </a:pPr>
            <a:r>
              <a:rPr dirty="0" sz="800" spc="-20">
                <a:solidFill>
                  <a:srgbClr val="111111"/>
                </a:solidFill>
                <a:latin typeface="Times New Roman"/>
                <a:cs typeface="Times New Roman"/>
              </a:rPr>
              <a:t>raro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4599" y="9511279"/>
            <a:ext cx="648953" cy="54336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1846" y="9198548"/>
            <a:ext cx="1305726" cy="81700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4510" y="9964738"/>
            <a:ext cx="453485" cy="7427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56075" y="9534733"/>
            <a:ext cx="965611" cy="42609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55331" y="9167275"/>
            <a:ext cx="39093" cy="10945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9694" y="9855282"/>
            <a:ext cx="496488" cy="860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92332" y="9597280"/>
            <a:ext cx="203286" cy="28927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80584" y="1910732"/>
            <a:ext cx="4427855" cy="75584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algn="just" marL="13970" marR="12700" indent="1905">
              <a:lnSpc>
                <a:spcPct val="136000"/>
              </a:lnSpc>
              <a:spcBef>
                <a:spcPts val="45"/>
              </a:spcBef>
            </a:pP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Las</a:t>
            </a:r>
            <a:r>
              <a:rPr dirty="0" sz="105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obligaciones</a:t>
            </a:r>
            <a:r>
              <a:rPr dirty="0" sz="1050" spc="1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enunciadas</a:t>
            </a:r>
            <a:r>
              <a:rPr dirty="0" sz="1050" spc="1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en</a:t>
            </a:r>
            <a:r>
              <a:rPr dirty="0" sz="1050" spc="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CONVENIO</a:t>
            </a:r>
            <a:r>
              <a:rPr dirty="0" sz="1050" spc="1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no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podrán</a:t>
            </a:r>
            <a:r>
              <a:rPr dirty="0" sz="1050" spc="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ser</a:t>
            </a:r>
            <a:r>
              <a:rPr dirty="0" sz="1050" spc="2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objeto</a:t>
            </a:r>
            <a:r>
              <a:rPr dirty="0" sz="1050" spc="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82828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latin typeface="Times New Roman"/>
                <a:cs typeface="Times New Roman"/>
              </a:rPr>
              <a:t>cesión,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sin</a:t>
            </a:r>
            <a:r>
              <a:rPr dirty="0" sz="1050" spc="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perjuicio</a:t>
            </a:r>
            <a:r>
              <a:rPr dirty="0" sz="1050" spc="1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prerrogativa</a:t>
            </a:r>
            <a:r>
              <a:rPr dirty="0" sz="1050" spc="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F3F3F"/>
                </a:solidFill>
                <a:latin typeface="Times New Roman"/>
                <a:cs typeface="Times New Roman"/>
              </a:rPr>
              <a:t>a</a:t>
            </a:r>
            <a:r>
              <a:rPr dirty="0" sz="10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favor</a:t>
            </a:r>
            <a:r>
              <a:rPr dirty="0" sz="10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la</a:t>
            </a:r>
            <a:r>
              <a:rPr dirty="0" sz="10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“UNIDAD</a:t>
            </a:r>
            <a:r>
              <a:rPr dirty="0" sz="105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EJECUTORA”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83838"/>
                </a:solidFill>
                <a:latin typeface="Times New Roman"/>
                <a:cs typeface="Times New Roman"/>
              </a:rPr>
              <a:t>de </a:t>
            </a:r>
            <a:r>
              <a:rPr dirty="0" sz="1050" spc="-25">
                <a:latin typeface="Times New Roman"/>
                <a:cs typeface="Times New Roman"/>
              </a:rPr>
              <a:t>encomendar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terceros</a:t>
            </a:r>
            <a:r>
              <a:rPr dirty="0" sz="10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050" spc="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realizaci6n</a:t>
            </a:r>
            <a:r>
              <a:rPr dirty="0" sz="105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tareas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especificas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que,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por</a:t>
            </a:r>
            <a:r>
              <a:rPr dirty="0" sz="1050" spc="-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su</a:t>
            </a:r>
            <a:r>
              <a:rPr dirty="0" sz="1050" spc="-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complejidad,</a:t>
            </a:r>
            <a:r>
              <a:rPr dirty="0" sz="105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le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fuera </a:t>
            </a:r>
            <a:r>
              <a:rPr dirty="0" sz="1050" spc="-30">
                <a:latin typeface="Times New Roman"/>
                <a:cs typeface="Times New Roman"/>
              </a:rPr>
              <a:t>imposible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realizar</a:t>
            </a:r>
            <a:r>
              <a:rPr dirty="0" sz="105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por</a:t>
            </a:r>
            <a:r>
              <a:rPr dirty="0" sz="1050" spc="-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sí,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50" spc="-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bajo</a:t>
            </a:r>
            <a:r>
              <a:rPr dirty="0" sz="10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su</a:t>
            </a:r>
            <a:r>
              <a:rPr dirty="0" sz="105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exclusiva</a:t>
            </a:r>
            <a:r>
              <a:rPr dirty="0" sz="10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responsabilidad.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0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</a:pPr>
            <a:r>
              <a:rPr dirty="0" sz="1050" b="1">
                <a:solidFill>
                  <a:srgbClr val="111111"/>
                </a:solidFill>
                <a:latin typeface="Times New Roman"/>
                <a:cs typeface="Times New Roman"/>
              </a:rPr>
              <a:t>DÉCIMA</a:t>
            </a:r>
            <a:r>
              <a:rPr dirty="0" sz="1050" spc="27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C1C1C"/>
                </a:solidFill>
                <a:latin typeface="Times New Roman"/>
                <a:cs typeface="Times New Roman"/>
              </a:rPr>
              <a:t>SEXTA:</a:t>
            </a:r>
            <a:r>
              <a:rPr dirty="0" sz="1050" spc="34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40" b="1">
                <a:latin typeface="Times New Roman"/>
                <a:cs typeface="Times New Roman"/>
              </a:rPr>
              <a:t>ADJUDICACIÓN</a:t>
            </a:r>
            <a:r>
              <a:rPr dirty="0" sz="1050" spc="445" b="1"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36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181818"/>
                </a:solidFill>
                <a:latin typeface="Times New Roman"/>
                <a:cs typeface="Times New Roman"/>
              </a:rPr>
              <a:t>LOTES</a:t>
            </a:r>
            <a:r>
              <a:rPr dirty="0" sz="1050" spc="35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505">
                <a:solidFill>
                  <a:srgbClr val="2D2D2D"/>
                </a:solidFill>
                <a:latin typeface="Times New Roman"/>
                <a:cs typeface="Times New Roman"/>
              </a:rPr>
              <a:t>—</a:t>
            </a:r>
            <a:r>
              <a:rPr dirty="0" sz="1050" spc="4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5" b="1">
                <a:solidFill>
                  <a:srgbClr val="181818"/>
                </a:solidFill>
                <a:latin typeface="Times New Roman"/>
                <a:cs typeface="Times New Roman"/>
              </a:rPr>
              <a:t>CONYENIOS</a:t>
            </a:r>
            <a:r>
              <a:rPr dirty="0" sz="1050" spc="40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 b="1">
                <a:latin typeface="Times New Roman"/>
                <a:cs typeface="Times New Roman"/>
              </a:rPr>
              <a:t>CON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ESCRIBANTAS</a:t>
            </a:r>
            <a:endParaRPr sz="1050">
              <a:latin typeface="Times New Roman"/>
              <a:cs typeface="Times New Roman"/>
            </a:endParaRPr>
          </a:p>
          <a:p>
            <a:pPr algn="just" marL="13970" marR="11430" indent="-1905">
              <a:lnSpc>
                <a:spcPct val="136300"/>
              </a:lnSpc>
              <a:spcBef>
                <a:spcPts val="960"/>
              </a:spcBef>
            </a:pP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E0E0E"/>
                </a:solidFill>
                <a:latin typeface="Times New Roman"/>
                <a:cs typeface="Times New Roman"/>
              </a:rPr>
              <a:t>UNIDAD</a:t>
            </a:r>
            <a:r>
              <a:rPr dirty="0" sz="105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EJECUTORA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se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compromete</a:t>
            </a:r>
            <a:r>
              <a:rPr dirty="0" sz="1050" spc="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0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realizar</a:t>
            </a:r>
            <a:r>
              <a:rPr dirty="0" sz="10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B3B3B"/>
                </a:solidFill>
                <a:latin typeface="Times New Roman"/>
                <a:cs typeface="Times New Roman"/>
              </a:rPr>
              <a:t>la</a:t>
            </a:r>
            <a:r>
              <a:rPr dirty="0" sz="10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adjudicación</a:t>
            </a:r>
            <a:r>
              <a:rPr dirty="0" sz="105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lotes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las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familias</a:t>
            </a:r>
            <a:r>
              <a:rPr dirty="0" sz="10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partictpantes</a:t>
            </a:r>
            <a:r>
              <a:rPr dirty="0" sz="1050" spc="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conformidad</a:t>
            </a:r>
            <a:r>
              <a:rPr dirty="0" sz="1050" spc="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con</a:t>
            </a:r>
            <a:r>
              <a:rPr dirty="0" sz="105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0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listado</a:t>
            </a:r>
            <a:r>
              <a:rPr dirty="0" sz="1050" spc="-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definitivo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63636"/>
                </a:solidFill>
                <a:latin typeface="Times New Roman"/>
                <a:cs typeface="Times New Roman"/>
              </a:rPr>
              <a:t>y</a:t>
            </a:r>
            <a:r>
              <a:rPr dirty="0" sz="1050" spc="-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aprobado.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estos fines,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deberá</a:t>
            </a:r>
            <a:r>
              <a:rPr dirty="0" sz="10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efectuar</a:t>
            </a:r>
            <a:r>
              <a:rPr dirty="0" sz="1050" spc="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las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gestiones</a:t>
            </a:r>
            <a:r>
              <a:rPr dirty="0" sz="10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necesarias</a:t>
            </a:r>
            <a:r>
              <a:rPr dirty="0" sz="10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para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suscripción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-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80808"/>
                </a:solidFill>
                <a:latin typeface="Times New Roman"/>
                <a:cs typeface="Times New Roman"/>
              </a:rPr>
              <a:t>convenios</a:t>
            </a:r>
            <a:r>
              <a:rPr dirty="0" sz="1050" spc="-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con</a:t>
            </a:r>
            <a:r>
              <a:rPr dirty="0" sz="10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la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Escríbanla</a:t>
            </a:r>
            <a:r>
              <a:rPr dirty="0" sz="1050" spc="3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General</a:t>
            </a:r>
            <a:r>
              <a:rPr dirty="0" sz="1050" spc="3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050" spc="2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Gobierno</a:t>
            </a:r>
            <a:r>
              <a:rPr dirty="0" sz="1050" spc="2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2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2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Nación</a:t>
            </a:r>
            <a:r>
              <a:rPr dirty="0" sz="1050" spc="2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o</a:t>
            </a:r>
            <a:r>
              <a:rPr dirty="0" sz="1050" spc="2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las</a:t>
            </a:r>
            <a:r>
              <a:rPr dirty="0" sz="1050" spc="2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20" b="1">
                <a:solidFill>
                  <a:srgbClr val="242424"/>
                </a:solidFill>
                <a:latin typeface="Times New Roman"/>
                <a:cs typeface="Times New Roman"/>
              </a:rPr>
              <a:t>ESTm4dníaS</a:t>
            </a:r>
            <a:r>
              <a:rPr dirty="0" sz="1050" spc="280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2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Gobierno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Provinciales,</a:t>
            </a:r>
            <a:r>
              <a:rPr dirty="0" sz="1050" spc="2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según</a:t>
            </a:r>
            <a:r>
              <a:rPr dirty="0" sz="105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corresponda,</a:t>
            </a:r>
            <a:r>
              <a:rPr dirty="0" sz="1050" spc="2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05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fin</a:t>
            </a:r>
            <a:r>
              <a:rPr dirty="0" sz="1050" spc="1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50" spc="1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efectivizar</a:t>
            </a:r>
            <a:r>
              <a:rPr dirty="0" sz="1050" spc="1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traslación</a:t>
            </a:r>
            <a:r>
              <a:rPr dirty="0" sz="1050" spc="17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definitiva</a:t>
            </a:r>
            <a:r>
              <a:rPr dirty="0" sz="1050" spc="1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de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dominio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las</a:t>
            </a:r>
            <a:r>
              <a:rPr dirty="0" sz="1050" spc="-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familias</a:t>
            </a:r>
            <a:r>
              <a:rPr dirty="0" sz="1050" spc="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beneficiarias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-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reducir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el</a:t>
            </a:r>
            <a:r>
              <a:rPr dirty="0" sz="10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costo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la/las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escrituración/es.</a:t>
            </a:r>
            <a:endParaRPr sz="1050">
              <a:latin typeface="Times New Roman"/>
              <a:cs typeface="Times New Roman"/>
            </a:endParaRPr>
          </a:p>
          <a:p>
            <a:pPr algn="just" marL="20320" marR="17145">
              <a:lnSpc>
                <a:spcPct val="138000"/>
              </a:lnSpc>
              <a:spcBef>
                <a:spcPts val="910"/>
              </a:spcBef>
            </a:pP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En</a:t>
            </a:r>
            <a:r>
              <a:rPr dirty="0" sz="1050" spc="1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miras</a:t>
            </a:r>
            <a:r>
              <a:rPr dirty="0" sz="1050" spc="1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al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cumplimiento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los</a:t>
            </a:r>
            <a:r>
              <a:rPr dirty="0" sz="105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dispuesto</a:t>
            </a:r>
            <a:r>
              <a:rPr dirty="0" sz="1050" spc="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en</a:t>
            </a:r>
            <a:r>
              <a:rPr dirty="0" sz="1050" spc="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050" spc="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párrafo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precedente,</a:t>
            </a:r>
            <a:r>
              <a:rPr dirty="0" sz="1050" spc="8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UNIDAD 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podrá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requerir</a:t>
            </a:r>
            <a:r>
              <a:rPr dirty="0" sz="10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asistencia</a:t>
            </a:r>
            <a:r>
              <a:rPr dirty="0" sz="1050" spc="-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y</a:t>
            </a:r>
            <a:r>
              <a:rPr dirty="0" sz="1050" spc="-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colaboración</a:t>
            </a:r>
            <a:r>
              <a:rPr dirty="0" sz="105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la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Dirección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Nacional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Desarrollo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Urbano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dependiente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la</a:t>
            </a:r>
            <a:r>
              <a:rPr dirty="0" sz="10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Secretaría</a:t>
            </a:r>
            <a:r>
              <a:rPr dirty="0" sz="105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Integración</a:t>
            </a:r>
            <a:r>
              <a:rPr dirty="0" sz="105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Socio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Urbana.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05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</a:pPr>
            <a:r>
              <a:rPr dirty="0" sz="1050" spc="-65" b="1">
                <a:solidFill>
                  <a:srgbClr val="111111"/>
                </a:solidFill>
                <a:latin typeface="Times New Roman"/>
                <a:cs typeface="Times New Roman"/>
              </a:rPr>
              <a:t>DÉCIMA</a:t>
            </a:r>
            <a:r>
              <a:rPr dirty="0" sz="1050" spc="-3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 b="1">
                <a:solidFill>
                  <a:srgbClr val="111111"/>
                </a:solidFill>
                <a:latin typeface="Times New Roman"/>
                <a:cs typeface="Times New Roman"/>
              </a:rPr>
              <a:t>SÉPTIMA:</a:t>
            </a:r>
            <a:r>
              <a:rPr dirty="0" sz="1050" spc="3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5" b="1">
                <a:latin typeface="Times New Roman"/>
                <a:cs typeface="Times New Roman"/>
              </a:rPr>
              <a:t>REGLAMENTO</a:t>
            </a:r>
            <a:r>
              <a:rPr dirty="0" sz="1050" spc="110" b="1">
                <a:latin typeface="Times New Roman"/>
                <a:cs typeface="Times New Roman"/>
              </a:rPr>
              <a:t> </a:t>
            </a:r>
            <a:r>
              <a:rPr dirty="0" sz="1050" spc="-65" b="1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1050" spc="-10" b="1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11111"/>
                </a:solidFill>
                <a:latin typeface="Times New Roman"/>
                <a:cs typeface="Times New Roman"/>
              </a:rPr>
              <a:t>CONVIYENCIA</a:t>
            </a:r>
            <a:endParaRPr sz="1050">
              <a:latin typeface="Times New Roman"/>
              <a:cs typeface="Times New Roman"/>
            </a:endParaRPr>
          </a:p>
          <a:p>
            <a:pPr algn="just" marL="22225" marR="12065" indent="1270">
              <a:lnSpc>
                <a:spcPct val="138400"/>
              </a:lnSpc>
              <a:spcBef>
                <a:spcPts val="935"/>
              </a:spcBef>
            </a:pP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UNDAD</a:t>
            </a:r>
            <a:r>
              <a:rPr dirty="0" sz="1050" spc="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31313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43434"/>
                </a:solidFill>
                <a:latin typeface="Times New Roman"/>
                <a:cs typeface="Times New Roman"/>
              </a:rPr>
              <a:t>se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compromete</a:t>
            </a:r>
            <a:r>
              <a:rPr dirty="0" sz="105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a</a:t>
            </a:r>
            <a:r>
              <a:rPr dirty="0" sz="1050" spc="-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elaborar</a:t>
            </a:r>
            <a:r>
              <a:rPr dirty="0" sz="105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un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reglamento</a:t>
            </a:r>
            <a:r>
              <a:rPr dirty="0" sz="1050" spc="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convivencia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que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regirá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relación</a:t>
            </a:r>
            <a:r>
              <a:rPr dirty="0" sz="10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comunitaria</a:t>
            </a:r>
            <a:r>
              <a:rPr dirty="0" sz="10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del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ARCA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conformidad</a:t>
            </a:r>
            <a:r>
              <a:rPr dirty="0" sz="105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con</a:t>
            </a:r>
            <a:r>
              <a:rPr dirty="0" sz="10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las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previsiones</a:t>
            </a:r>
            <a:r>
              <a:rPr dirty="0" sz="105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dcl </a:t>
            </a:r>
            <a:r>
              <a:rPr dirty="0" sz="1050" spc="-30">
                <a:solidFill>
                  <a:srgbClr val="0C0C0C"/>
                </a:solidFill>
                <a:latin typeface="Times New Roman"/>
                <a:cs typeface="Times New Roman"/>
              </a:rPr>
              <a:t>REGLAMENTO</a:t>
            </a:r>
            <a:r>
              <a:rPr dirty="0" sz="105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A0A0A"/>
                </a:solidFill>
                <a:latin typeface="Times New Roman"/>
                <a:cs typeface="Times New Roman"/>
              </a:rPr>
              <a:t>CONVIVENCIA</a:t>
            </a:r>
            <a:r>
              <a:rPr dirty="0" sz="1050" spc="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que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como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ANEXO</a:t>
            </a:r>
            <a:r>
              <a:rPr dirty="0" sz="105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dirty="0" sz="10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forma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parte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integrante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del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presente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Convenio.</a:t>
            </a:r>
            <a:endParaRPr sz="1050">
              <a:latin typeface="Times New Roman"/>
              <a:cs typeface="Times New Roman"/>
            </a:endParaRPr>
          </a:p>
          <a:p>
            <a:pPr algn="just" marL="27940" marR="10160">
              <a:lnSpc>
                <a:spcPct val="138000"/>
              </a:lnSpc>
              <a:spcBef>
                <a:spcPts val="940"/>
              </a:spcBef>
            </a:pPr>
            <a:r>
              <a:rPr dirty="0" sz="1050" spc="-55">
                <a:latin typeface="Times New Roman"/>
                <a:cs typeface="Times New Roman"/>
              </a:rPr>
              <a:t>De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13131"/>
                </a:solidFill>
                <a:latin typeface="Times New Roman"/>
                <a:cs typeface="Times New Roman"/>
              </a:rPr>
              <a:t>esta</a:t>
            </a:r>
            <a:r>
              <a:rPr dirty="0" sz="1050" spc="2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manera,</a:t>
            </a:r>
            <a:r>
              <a:rPr dirty="0" sz="1050" spc="235"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50" spc="20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11111"/>
                </a:solidFill>
                <a:latin typeface="Times New Roman"/>
                <a:cs typeface="Times New Roman"/>
              </a:rPr>
              <a:t>UNIDAD</a:t>
            </a:r>
            <a:r>
              <a:rPr dirty="0" sz="1050" spc="2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31313"/>
                </a:solidFill>
                <a:latin typeface="Times New Roman"/>
                <a:cs typeface="Times New Roman"/>
              </a:rPr>
              <a:t>EJECUTORA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podrá</a:t>
            </a:r>
            <a:r>
              <a:rPr dirty="0" sz="1050" spc="1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adherir</a:t>
            </a:r>
            <a:r>
              <a:rPr dirty="0" sz="1050" spc="18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al</a:t>
            </a:r>
            <a:r>
              <a:rPr dirty="0" sz="1050" spc="1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81818"/>
                </a:solidFill>
                <a:latin typeface="Times New Roman"/>
                <a:cs typeface="Times New Roman"/>
              </a:rPr>
              <a:t>REGLAMENTO</a:t>
            </a:r>
            <a:r>
              <a:rPr dirty="0" sz="1050" spc="25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5">
                <a:solidFill>
                  <a:srgbClr val="111111"/>
                </a:solidFill>
                <a:latin typeface="Times New Roman"/>
                <a:cs typeface="Times New Roman"/>
              </a:rPr>
              <a:t>DR</a:t>
            </a:r>
            <a:r>
              <a:rPr dirty="0" sz="10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0A0A0A"/>
                </a:solidFill>
                <a:latin typeface="Times New Roman"/>
                <a:cs typeface="Times New Roman"/>
              </a:rPr>
              <a:t>CONVIVENCIA</a:t>
            </a:r>
            <a:r>
              <a:rPr dirty="0" sz="105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0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elaborar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otro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494949"/>
                </a:solidFill>
                <a:latin typeface="Times New Roman"/>
                <a:cs typeface="Times New Roman"/>
              </a:rPr>
              <a:t>que </a:t>
            </a:r>
            <a:r>
              <a:rPr dirty="0" sz="1050" spc="-45">
                <a:latin typeface="Times New Roman"/>
                <a:cs typeface="Times New Roman"/>
              </a:rPr>
              <a:t>contenga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51515"/>
                </a:solidFill>
                <a:latin typeface="Times New Roman"/>
                <a:cs typeface="Times New Roman"/>
              </a:rPr>
              <a:t>similares</a:t>
            </a:r>
            <a:r>
              <a:rPr dirty="0" sz="1050" spc="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11111"/>
                </a:solidFill>
                <a:latin typeface="Times New Roman"/>
                <a:cs typeface="Times New Roman"/>
              </a:rPr>
              <a:t>disposiciones</a:t>
            </a:r>
            <a:r>
              <a:rPr dirty="0" sz="1050" spc="1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a </a:t>
            </a:r>
            <a:r>
              <a:rPr dirty="0" sz="1050" spc="-15">
                <a:solidFill>
                  <a:srgbClr val="181818"/>
                </a:solidFill>
                <a:latin typeface="Times New Roman"/>
                <a:cs typeface="Times New Roman"/>
              </a:rPr>
              <a:t>las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dispuestas</a:t>
            </a:r>
            <a:r>
              <a:rPr dirty="0" sz="10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en</a:t>
            </a:r>
            <a:r>
              <a:rPr dirty="0" sz="1050" spc="480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   </a:t>
            </a:r>
            <a:r>
              <a:rPr dirty="0" sz="1050" spc="-65">
                <a:solidFill>
                  <a:srgbClr val="181818"/>
                </a:solidFill>
                <a:latin typeface="Times New Roman"/>
                <a:cs typeface="Times New Roman"/>
              </a:rPr>
              <a:t>ANEXO</a:t>
            </a:r>
            <a:r>
              <a:rPr dirty="0" sz="1050" spc="5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A0A0A"/>
                </a:solidFill>
                <a:latin typeface="Times New Roman"/>
                <a:cs typeface="Times New Roman"/>
              </a:rPr>
              <a:t>I,</a:t>
            </a:r>
            <a:r>
              <a:rPr dirty="0" sz="1050" spc="4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12121"/>
                </a:solidFill>
                <a:latin typeface="Times New Roman"/>
                <a:cs typeface="Times New Roman"/>
              </a:rPr>
              <a:t>pudiendo</a:t>
            </a:r>
            <a:r>
              <a:rPr dirty="0" sz="1050" spc="5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agregar</a:t>
            </a:r>
            <a:r>
              <a:rPr dirty="0" sz="1050" spc="5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F0F0F"/>
                </a:solidFill>
                <a:latin typeface="Times New Roman"/>
                <a:cs typeface="Times New Roman"/>
              </a:rPr>
              <a:t>condiciones</a:t>
            </a:r>
            <a:r>
              <a:rPr dirty="0" sz="1050" spc="5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212121"/>
                </a:solidFill>
                <a:latin typeface="Times New Roman"/>
                <a:cs typeface="Times New Roman"/>
              </a:rPr>
              <a:t>no</a:t>
            </a:r>
            <a:r>
              <a:rPr dirty="0" sz="1050" spc="4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previstas,</a:t>
            </a:r>
            <a:r>
              <a:rPr dirty="0" sz="1050" spc="50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modificar</a:t>
            </a:r>
            <a:r>
              <a:rPr dirty="0" sz="1050" spc="4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A2A2A"/>
                </a:solidFill>
                <a:latin typeface="Times New Roman"/>
                <a:cs typeface="Times New Roman"/>
              </a:rPr>
              <a:t>y/o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suplementar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0F0F0F"/>
                </a:solidFill>
                <a:latin typeface="Times New Roman"/>
                <a:cs typeface="Times New Roman"/>
              </a:rPr>
              <a:t>las</a:t>
            </a:r>
            <a:r>
              <a:rPr dirty="0" sz="105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insertas</a:t>
            </a:r>
            <a:r>
              <a:rPr dirty="0" sz="1050" spc="1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en</a:t>
            </a:r>
            <a:r>
              <a:rPr dirty="0" sz="1050" spc="1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el</a:t>
            </a:r>
            <a:r>
              <a:rPr dirty="0" sz="1050" spc="1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referido</a:t>
            </a:r>
            <a:r>
              <a:rPr dirty="0" sz="1050" spc="1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0C0C0C"/>
                </a:solidFill>
                <a:latin typeface="Times New Roman"/>
                <a:cs typeface="Times New Roman"/>
              </a:rPr>
              <a:t>Anexo,</a:t>
            </a:r>
            <a:r>
              <a:rPr dirty="0" sz="1050" spc="1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siempre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que</a:t>
            </a:r>
            <a:r>
              <a:rPr dirty="0" sz="1050" spc="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no</a:t>
            </a:r>
            <a:r>
              <a:rPr dirty="0" sz="105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81818"/>
                </a:solidFill>
                <a:latin typeface="Times New Roman"/>
                <a:cs typeface="Times New Roman"/>
              </a:rPr>
              <a:t>modifique</a:t>
            </a:r>
            <a:r>
              <a:rPr dirty="0" sz="105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C1C1C"/>
                </a:solidFill>
                <a:latin typeface="Times New Roman"/>
                <a:cs typeface="Times New Roman"/>
              </a:rPr>
              <a:t>ol</a:t>
            </a:r>
            <a:r>
              <a:rPr dirty="0" sz="1050" spc="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espíritu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F1F1F"/>
                </a:solidFill>
                <a:latin typeface="Times New Roman"/>
                <a:cs typeface="Times New Roman"/>
              </a:rPr>
              <a:t>mismo.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050">
              <a:latin typeface="Times New Roman"/>
              <a:cs typeface="Times New Roman"/>
            </a:endParaRPr>
          </a:p>
          <a:p>
            <a:pPr marL="33020">
              <a:lnSpc>
                <a:spcPct val="100000"/>
              </a:lnSpc>
            </a:pPr>
            <a:r>
              <a:rPr dirty="0" sz="1050" spc="-65" b="1">
                <a:solidFill>
                  <a:srgbClr val="232323"/>
                </a:solidFill>
                <a:latin typeface="Times New Roman"/>
                <a:cs typeface="Times New Roman"/>
              </a:rPr>
              <a:t>DÉCIMA</a:t>
            </a:r>
            <a:r>
              <a:rPr dirty="0" sz="105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5" b="1">
                <a:solidFill>
                  <a:srgbClr val="0F0F0F"/>
                </a:solidFill>
                <a:latin typeface="Times New Roman"/>
                <a:cs typeface="Times New Roman"/>
              </a:rPr>
              <a:t>OCTAVA:</a:t>
            </a:r>
            <a:r>
              <a:rPr dirty="0" sz="1050" spc="10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31313"/>
                </a:solidFill>
                <a:latin typeface="Times New Roman"/>
                <a:cs typeface="Times New Roman"/>
              </a:rPr>
              <a:t>CONTROVERSIAS</a:t>
            </a:r>
            <a:endParaRPr sz="1050">
              <a:latin typeface="Times New Roman"/>
              <a:cs typeface="Times New Roman"/>
            </a:endParaRPr>
          </a:p>
          <a:p>
            <a:pPr algn="r" marL="37465" marR="5080" indent="-3810">
              <a:lnSpc>
                <a:spcPct val="135200"/>
              </a:lnSpc>
              <a:spcBef>
                <a:spcPts val="944"/>
              </a:spcBef>
            </a:pPr>
            <a:r>
              <a:rPr dirty="0" sz="1050" spc="-20">
                <a:latin typeface="Times New Roman"/>
                <a:cs typeface="Times New Roman"/>
              </a:rPr>
              <a:t>“LAS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0F0F0F"/>
                </a:solidFill>
                <a:latin typeface="Times New Roman"/>
                <a:cs typeface="Times New Roman"/>
              </a:rPr>
              <a:t>PARTES”</a:t>
            </a:r>
            <a:r>
              <a:rPr dirty="0" sz="105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se</a:t>
            </a:r>
            <a:r>
              <a:rPr dirty="0" sz="105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comprometen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050" spc="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solucionar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050" spc="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común</a:t>
            </a:r>
            <a:r>
              <a:rPr dirty="0" sz="1050" spc="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acuerdo</a:t>
            </a:r>
            <a:r>
              <a:rPr dirty="0" sz="1050" spc="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buena</a:t>
            </a:r>
            <a:r>
              <a:rPr dirty="0" sz="1050" spc="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575757"/>
                </a:solidFill>
                <a:latin typeface="Times New Roman"/>
                <a:cs typeface="Times New Roman"/>
              </a:rPr>
              <a:t>fe</a:t>
            </a:r>
            <a:r>
              <a:rPr dirty="0" sz="1050" spc="-1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las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controversias</a:t>
            </a:r>
            <a:r>
              <a:rPr dirty="0" sz="1050" spc="3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que</a:t>
            </a:r>
            <a:r>
              <a:rPr dirty="0" sz="1050" spc="2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se</a:t>
            </a:r>
            <a:r>
              <a:rPr dirty="0" sz="1050" spc="2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susciten</a:t>
            </a:r>
            <a:r>
              <a:rPr dirty="0" sz="1050" spc="2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enoe</a:t>
            </a:r>
            <a:r>
              <a:rPr dirty="0" sz="1050" spc="2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ellas</a:t>
            </a:r>
            <a:r>
              <a:rPr dirty="0" sz="1050" spc="2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relacionadas</a:t>
            </a:r>
            <a:r>
              <a:rPr dirty="0" sz="1050" spc="2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con</a:t>
            </a:r>
            <a:r>
              <a:rPr dirty="0" sz="1050" spc="20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1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interpretación</a:t>
            </a:r>
            <a:r>
              <a:rPr dirty="0" sz="1050" spc="1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y/o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1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del</a:t>
            </a:r>
            <a:r>
              <a:rPr dirty="0" sz="1050" spc="1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pmsente</a:t>
            </a:r>
            <a:r>
              <a:rPr dirty="0" sz="1050" spc="1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CONVEMO.</a:t>
            </a:r>
            <a:r>
              <a:rPr dirty="0" sz="105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En</a:t>
            </a:r>
            <a:r>
              <a:rPr dirty="0" sz="1050" spc="1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el</a:t>
            </a:r>
            <a:r>
              <a:rPr dirty="0" sz="1050" spc="1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caso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resultar</a:t>
            </a:r>
            <a:r>
              <a:rPr dirty="0" sz="1050" spc="1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ello</a:t>
            </a:r>
            <a:r>
              <a:rPr dirty="0" sz="105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imposible,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“LAS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”</a:t>
            </a:r>
            <a:r>
              <a:rPr dirty="0" sz="1050" spc="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acuerdan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someterse</a:t>
            </a:r>
            <a:r>
              <a:rPr dirty="0" sz="10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0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jurisdicción</a:t>
            </a:r>
            <a:r>
              <a:rPr dirty="0" sz="10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los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Tfibunales</a:t>
            </a:r>
            <a:r>
              <a:rPr dirty="0" sz="10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Federales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pertinentes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57908" y="9691863"/>
            <a:ext cx="306070" cy="1689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52095" algn="l"/>
              </a:tabLst>
            </a:pPr>
            <a:r>
              <a:rPr dirty="0" sz="950" spc="-25">
                <a:latin typeface="Times New Roman"/>
                <a:cs typeface="Times New Roman"/>
              </a:rPr>
              <a:t>ro</a:t>
            </a:r>
            <a:r>
              <a:rPr dirty="0" sz="950">
                <a:latin typeface="Times New Roman"/>
                <a:cs typeface="Times New Roman"/>
              </a:rPr>
              <a:t>	</a:t>
            </a:r>
            <a:r>
              <a:rPr dirty="0" sz="950" spc="-50">
                <a:solidFill>
                  <a:srgbClr val="505050"/>
                </a:solidFill>
                <a:latin typeface="Times New Roman"/>
                <a:cs typeface="Times New Roman"/>
              </a:rPr>
              <a:t>-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39026" y="9693384"/>
            <a:ext cx="842010" cy="3695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025"/>
              </a:lnSpc>
              <a:spcBef>
                <a:spcPts val="95"/>
              </a:spcBef>
            </a:pPr>
            <a:r>
              <a:rPr dirty="0" sz="900">
                <a:solidFill>
                  <a:srgbClr val="1C1C1C"/>
                </a:solidFill>
                <a:latin typeface="Arial MT"/>
                <a:cs typeface="Arial MT"/>
              </a:rPr>
              <a:t>ero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Lodoli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61616"/>
                </a:solidFill>
                <a:latin typeface="Arial MT"/>
                <a:cs typeface="Arial MT"/>
              </a:rPr>
              <a:t>Jorge</a:t>
            </a:r>
            <a:endParaRPr sz="900">
              <a:latin typeface="Arial MT"/>
              <a:cs typeface="Arial MT"/>
            </a:endParaRPr>
          </a:p>
          <a:p>
            <a:pPr algn="ctr" marR="155575">
              <a:lnSpc>
                <a:spcPts val="785"/>
              </a:lnSpc>
            </a:pPr>
            <a:r>
              <a:rPr dirty="0" sz="700" spc="-30">
                <a:latin typeface="Arial MT"/>
                <a:cs typeface="Arial MT"/>
              </a:rPr>
              <a:t>Dfgl</a:t>
            </a:r>
            <a:r>
              <a:rPr dirty="0" sz="700" spc="9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33.242.9t </a:t>
            </a:r>
            <a:r>
              <a:rPr dirty="0" sz="700" spc="-50">
                <a:solidFill>
                  <a:srgbClr val="383838"/>
                </a:solidFill>
                <a:latin typeface="Arial MT"/>
                <a:cs typeface="Arial MT"/>
              </a:rPr>
              <a:t>5</a:t>
            </a:r>
            <a:endParaRPr sz="700">
              <a:latin typeface="Arial MT"/>
              <a:cs typeface="Arial MT"/>
            </a:endParaRPr>
          </a:p>
          <a:p>
            <a:pPr algn="ctr" marR="159385">
              <a:lnSpc>
                <a:spcPct val="100000"/>
              </a:lnSpc>
              <a:spcBef>
                <a:spcPts val="55"/>
              </a:spcBef>
            </a:pPr>
            <a:r>
              <a:rPr dirty="0" sz="700" spc="-10">
                <a:solidFill>
                  <a:srgbClr val="1A1A1A"/>
                </a:solidFill>
                <a:latin typeface="Arial MT"/>
                <a:cs typeface="Arial MT"/>
              </a:rPr>
              <a:t>Secretario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617242" y="9729217"/>
            <a:ext cx="382270" cy="1428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50" spc="-100">
                <a:solidFill>
                  <a:srgbClr val="111111"/>
                </a:solidFill>
                <a:latin typeface="Courier New"/>
                <a:cs typeface="Courier New"/>
              </a:rPr>
              <a:t>.378.T1*</a:t>
            </a:r>
            <a:endParaRPr sz="7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305" y="4906319"/>
            <a:ext cx="1868672" cy="122355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1540" y="4785136"/>
            <a:ext cx="1333091" cy="82091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25199" y="4843773"/>
            <a:ext cx="875696" cy="484732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4593301" y="5461416"/>
            <a:ext cx="617855" cy="184150"/>
            <a:chOff x="4593301" y="5461416"/>
            <a:chExt cx="617855" cy="184150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93301" y="5461416"/>
              <a:ext cx="617678" cy="7427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8400" y="5563054"/>
              <a:ext cx="371389" cy="82091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194180" y="1539798"/>
            <a:ext cx="4417695" cy="31654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r" marR="12700">
              <a:lnSpc>
                <a:spcPct val="100000"/>
              </a:lnSpc>
              <a:spcBef>
                <a:spcPts val="130"/>
              </a:spcBef>
            </a:pPr>
            <a:r>
              <a:rPr dirty="0" sz="950" spc="-40" b="1" i="1">
                <a:solidFill>
                  <a:srgbClr val="1C1C1C"/>
                </a:solidFill>
                <a:latin typeface="Times New Roman"/>
                <a:cs typeface="Times New Roman"/>
              </a:rPr>
              <a:t>Las</a:t>
            </a:r>
            <a:r>
              <a:rPr dirty="0" sz="950" spc="-20" b="1" i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50" spc="-45" b="1" i="1">
                <a:latin typeface="Times New Roman"/>
                <a:cs typeface="Times New Roman"/>
              </a:rPr>
              <a:t>Malvinas</a:t>
            </a:r>
            <a:r>
              <a:rPr dirty="0" sz="950" spc="10" b="1" i="1">
                <a:latin typeface="Times New Roman"/>
                <a:cs typeface="Times New Roman"/>
              </a:rPr>
              <a:t> </a:t>
            </a:r>
            <a:r>
              <a:rPr dirty="0" sz="950" spc="-10" i="1">
                <a:solidFill>
                  <a:srgbClr val="1F1F1F"/>
                </a:solidFill>
                <a:latin typeface="Times New Roman"/>
                <a:cs typeface="Times New Roman"/>
              </a:rPr>
              <a:t>son</a:t>
            </a:r>
            <a:r>
              <a:rPr dirty="0" sz="950" spc="5" i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950" spc="-10" i="1">
                <a:latin typeface="Times New Roman"/>
                <a:cs typeface="Times New Roman"/>
              </a:rPr>
              <a:t>Argentinas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6510" marR="6985" indent="-4445">
              <a:lnSpc>
                <a:spcPct val="128299"/>
              </a:lnSpc>
            </a:pP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con</a:t>
            </a:r>
            <a:r>
              <a:rPr dirty="0" sz="110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asiento</a:t>
            </a:r>
            <a:r>
              <a:rPr dirty="0" sz="1100" spc="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63636"/>
                </a:solidFill>
                <a:latin typeface="Times New Roman"/>
                <a:cs typeface="Times New Roman"/>
              </a:rPr>
              <a:t>en</a:t>
            </a:r>
            <a:r>
              <a:rPr dirty="0" sz="110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100" spc="4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Ciudad</a:t>
            </a:r>
            <a:r>
              <a:rPr dirty="0" sz="1100" spc="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Aut6noma</a:t>
            </a:r>
            <a:r>
              <a:rPr dirty="0" sz="110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Buenos</a:t>
            </a:r>
            <a:r>
              <a:rPr dirty="0" sz="110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Aires,</a:t>
            </a:r>
            <a:r>
              <a:rPr dirty="0" sz="110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con</a:t>
            </a:r>
            <a:r>
              <a:rPr dirty="0" sz="110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renuncia</a:t>
            </a:r>
            <a:r>
              <a:rPr dirty="0" sz="1100" spc="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expresa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313131"/>
                </a:solidFill>
                <a:latin typeface="Times New Roman"/>
                <a:cs typeface="Times New Roman"/>
              </a:rPr>
              <a:t>a </a:t>
            </a:r>
            <a:r>
              <a:rPr dirty="0" sz="1100" spc="-45">
                <a:solidFill>
                  <a:srgbClr val="181818"/>
                </a:solidFill>
                <a:latin typeface="Times New Roman"/>
                <a:cs typeface="Times New Roman"/>
              </a:rPr>
              <a:t>cualquier</a:t>
            </a:r>
            <a:r>
              <a:rPr dirty="0" sz="1100" spc="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11111"/>
                </a:solidFill>
                <a:latin typeface="Times New Roman"/>
                <a:cs typeface="Times New Roman"/>
              </a:rPr>
              <a:t>otro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212121"/>
                </a:solidFill>
                <a:latin typeface="Times New Roman"/>
                <a:cs typeface="Times New Roman"/>
              </a:rPr>
              <a:t>fuem</a:t>
            </a:r>
            <a:r>
              <a:rPr dirty="0" sz="1100" spc="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94949"/>
                </a:solidFill>
                <a:latin typeface="Times New Roman"/>
                <a:cs typeface="Times New Roman"/>
              </a:rPr>
              <a:t>o</a:t>
            </a:r>
            <a:r>
              <a:rPr dirty="0" sz="1100" spc="-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11111"/>
                </a:solidFill>
                <a:latin typeface="Times New Roman"/>
                <a:cs typeface="Times New Roman"/>
              </a:rPr>
              <a:t>jurisdicción</a:t>
            </a:r>
            <a:r>
              <a:rPr dirty="0" sz="1100" spc="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que</a:t>
            </a:r>
            <a:r>
              <a:rPr dirty="0" sz="110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42424"/>
                </a:solidFill>
                <a:latin typeface="Times New Roman"/>
                <a:cs typeface="Times New Roman"/>
              </a:rPr>
              <a:t>por</a:t>
            </a:r>
            <a:r>
              <a:rPr dirty="0" sz="110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cualquier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F1F1F"/>
                </a:solidFill>
                <a:latin typeface="Times New Roman"/>
                <a:cs typeface="Times New Roman"/>
              </a:rPr>
              <a:t>motivo</a:t>
            </a:r>
            <a:r>
              <a:rPr dirty="0" sz="110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11111"/>
                </a:solidFill>
                <a:latin typeface="Times New Roman"/>
                <a:cs typeface="Times New Roman"/>
              </a:rPr>
              <a:t>pudiera</a:t>
            </a:r>
            <a:r>
              <a:rPr dirty="0" sz="110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corrusponderles.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4604">
              <a:lnSpc>
                <a:spcPct val="100000"/>
              </a:lnSpc>
            </a:pPr>
            <a:r>
              <a:rPr dirty="0" sz="1100" spc="-45">
                <a:solidFill>
                  <a:srgbClr val="0A0A0A"/>
                </a:solidFill>
                <a:latin typeface="Times New Roman"/>
                <a:cs typeface="Times New Roman"/>
              </a:rPr>
              <a:t>DÉCIMA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70">
                <a:solidFill>
                  <a:srgbClr val="181818"/>
                </a:solidFill>
                <a:latin typeface="Times New Roman"/>
                <a:cs typeface="Times New Roman"/>
              </a:rPr>
              <a:t>NOVENA:</a:t>
            </a:r>
            <a:r>
              <a:rPr dirty="0" sz="110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DOMICÍLIOS</a:t>
            </a:r>
            <a:endParaRPr sz="1100">
              <a:latin typeface="Times New Roman"/>
              <a:cs typeface="Times New Roman"/>
            </a:endParaRPr>
          </a:p>
          <a:p>
            <a:pPr algn="just" marL="13335" marR="6350" indent="2540">
              <a:lnSpc>
                <a:spcPct val="129800"/>
              </a:lnSpc>
              <a:spcBef>
                <a:spcPts val="1090"/>
              </a:spcBef>
            </a:pP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todos</a:t>
            </a:r>
            <a:r>
              <a:rPr dirty="0" sz="110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los</a:t>
            </a:r>
            <a:r>
              <a:rPr dirty="0" sz="11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efeitos</a:t>
            </a:r>
            <a:r>
              <a:rPr dirty="0" sz="1100" spc="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11111"/>
                </a:solidFill>
                <a:latin typeface="Times New Roman"/>
                <a:cs typeface="Times New Roman"/>
              </a:rPr>
              <a:t>legalcs,</a:t>
            </a:r>
            <a:r>
              <a:rPr dirty="0" sz="110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D1D1D"/>
                </a:solidFill>
                <a:latin typeface="Times New Roman"/>
                <a:cs typeface="Times New Roman"/>
              </a:rPr>
              <a:t>“LA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100">
                <a:solidFill>
                  <a:srgbClr val="131313"/>
                </a:solidFill>
                <a:latin typeface="Times New Roman"/>
                <a:cs typeface="Times New Roman"/>
              </a:rPr>
              <a:t>PARTES”</a:t>
            </a:r>
            <a:r>
              <a:rPr dirty="0" sz="110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51515"/>
                </a:solidFill>
                <a:latin typeface="Times New Roman"/>
                <a:cs typeface="Times New Roman"/>
              </a:rPr>
              <a:t>constituyen</a:t>
            </a:r>
            <a:r>
              <a:rPr dirty="0" sz="1100" spc="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A1A1A"/>
                </a:solidFill>
                <a:latin typeface="Times New Roman"/>
                <a:cs typeface="Times New Roman"/>
              </a:rPr>
              <a:t>domicilio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10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lo</a:t>
            </a:r>
            <a:r>
              <a:rPr dirty="0" sz="1100" spc="-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F0F0F"/>
                </a:solidFill>
                <a:latin typeface="Times New Roman"/>
                <a:cs typeface="Times New Roman"/>
              </a:rPr>
              <a:t>establecido</a:t>
            </a:r>
            <a:r>
              <a:rPr dirty="0" sz="110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42424"/>
                </a:solidFill>
                <a:latin typeface="Times New Roman"/>
                <a:cs typeface="Times New Roman"/>
              </a:rPr>
              <a:t>al </a:t>
            </a:r>
            <a:r>
              <a:rPr dirty="0" sz="1100" spc="-30">
                <a:solidFill>
                  <a:srgbClr val="242424"/>
                </a:solidFill>
                <a:latin typeface="Times New Roman"/>
                <a:cs typeface="Times New Roman"/>
              </a:rPr>
              <a:t>inicio</a:t>
            </a:r>
            <a:r>
              <a:rPr dirty="0" sz="1100" spc="-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del</a:t>
            </a:r>
            <a:r>
              <a:rPr dirty="0" sz="110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presente,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donde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D1D1D"/>
                </a:solidFill>
                <a:latin typeface="Times New Roman"/>
                <a:cs typeface="Times New Roman"/>
              </a:rPr>
              <a:t>también</a:t>
            </a:r>
            <a:r>
              <a:rPr dirty="0" sz="1100" spc="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282828"/>
                </a:solidFill>
                <a:latin typeface="Times New Roman"/>
                <a:cs typeface="Times New Roman"/>
              </a:rPr>
              <a:t>tendrán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E0E0E"/>
                </a:solidFill>
                <a:latin typeface="Times New Roman"/>
                <a:cs typeface="Times New Roman"/>
              </a:rPr>
              <a:t>validez</a:t>
            </a:r>
            <a:r>
              <a:rPr dirty="0" sz="110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0F0F0F"/>
                </a:solidFill>
                <a:latin typeface="Times New Roman"/>
                <a:cs typeface="Times New Roman"/>
              </a:rPr>
              <a:t>todas</a:t>
            </a:r>
            <a:r>
              <a:rPr dirty="0" sz="110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82828"/>
                </a:solidFill>
                <a:latin typeface="Times New Roman"/>
                <a:cs typeface="Times New Roman"/>
              </a:rPr>
              <a:t>las</a:t>
            </a:r>
            <a:r>
              <a:rPr dirty="0" sz="110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notificaciones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81818"/>
                </a:solidFill>
                <a:latin typeface="Times New Roman"/>
                <a:cs typeface="Times New Roman"/>
              </a:rPr>
              <a:t>judiciales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32323"/>
                </a:solidFill>
                <a:latin typeface="Times New Roman"/>
                <a:cs typeface="Times New Roman"/>
              </a:rPr>
              <a:t>y </a:t>
            </a:r>
            <a:r>
              <a:rPr dirty="0" sz="1100" spc="-30">
                <a:latin typeface="Times New Roman"/>
                <a:cs typeface="Times New Roman"/>
              </a:rPr>
              <a:t>extrajudiciales,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F0F0F"/>
                </a:solidFill>
                <a:latin typeface="Times New Roman"/>
                <a:cs typeface="Times New Roman"/>
              </a:rPr>
              <a:t>domicilios</a:t>
            </a:r>
            <a:r>
              <a:rPr dirty="0" sz="1100" spc="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10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se</a:t>
            </a:r>
            <a:r>
              <a:rPr dirty="0" sz="1100" spc="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Times New Roman"/>
                <a:cs typeface="Times New Roman"/>
              </a:rPr>
              <a:t>reputarán</a:t>
            </a:r>
            <a:r>
              <a:rPr dirty="0" sz="110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subsistentee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hasta</a:t>
            </a:r>
            <a:r>
              <a:rPr dirty="0" sz="1100" spc="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tanto</a:t>
            </a:r>
            <a:r>
              <a:rPr dirty="0" sz="110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se</a:t>
            </a:r>
            <a:r>
              <a:rPr dirty="0" sz="110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comunique </a:t>
            </a:r>
            <a:r>
              <a:rPr dirty="0" sz="1100" spc="-40">
                <a:solidFill>
                  <a:srgbClr val="0A0A0A"/>
                </a:solidFill>
                <a:latin typeface="Times New Roman"/>
                <a:cs typeface="Times New Roman"/>
              </a:rPr>
              <a:t>fehacienkmcnte</a:t>
            </a:r>
            <a:r>
              <a:rPr dirty="0" sz="1100" spc="-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su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51515"/>
                </a:solidFill>
                <a:latin typeface="Times New Roman"/>
                <a:cs typeface="Times New Roman"/>
              </a:rPr>
              <a:t>modificación.</a:t>
            </a:r>
            <a:endParaRPr sz="1100">
              <a:latin typeface="Times New Roman"/>
              <a:cs typeface="Times New Roman"/>
            </a:endParaRPr>
          </a:p>
          <a:p>
            <a:pPr algn="just" marL="12700" marR="5080" indent="1270">
              <a:lnSpc>
                <a:spcPct val="131400"/>
              </a:lnSpc>
              <a:spcBef>
                <a:spcPts val="790"/>
              </a:spcBef>
            </a:pPr>
            <a:r>
              <a:rPr dirty="0" sz="1100" spc="-65">
                <a:solidFill>
                  <a:srgbClr val="0F0F0F"/>
                </a:solidFill>
                <a:latin typeface="Times New Roman"/>
                <a:cs typeface="Times New Roman"/>
              </a:rPr>
              <a:t>En</a:t>
            </a:r>
            <a:r>
              <a:rPr dirty="0" sz="1100" spc="1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D1D1D"/>
                </a:solidFill>
                <a:latin typeface="Times New Roman"/>
                <a:cs typeface="Times New Roman"/>
              </a:rPr>
              <a:t>ptueba</a:t>
            </a:r>
            <a:r>
              <a:rPr dirty="0" sz="1100" spc="19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100" spc="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0E0E0E"/>
                </a:solidFill>
                <a:latin typeface="Times New Roman"/>
                <a:cs typeface="Times New Roman"/>
              </a:rPr>
              <a:t>conformidad</a:t>
            </a:r>
            <a:r>
              <a:rPr dirty="0" sz="1100" spc="1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363636"/>
                </a:solidFill>
                <a:latin typeface="Times New Roman"/>
                <a:cs typeface="Times New Roman"/>
              </a:rPr>
              <a:t>y</a:t>
            </a:r>
            <a:r>
              <a:rPr dirty="0" sz="1100" spc="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aceptación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10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81818"/>
                </a:solidFill>
                <a:latin typeface="Times New Roman"/>
                <a:cs typeface="Times New Roman"/>
              </a:rPr>
              <a:t>las</a:t>
            </a:r>
            <a:r>
              <a:rPr dirty="0" sz="1100" spc="1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0F0F0F"/>
                </a:solidFill>
                <a:latin typeface="Times New Roman"/>
                <a:cs typeface="Times New Roman"/>
              </a:rPr>
              <a:t>cláusulas</a:t>
            </a:r>
            <a:r>
              <a:rPr dirty="0" sz="1100" spc="1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262626"/>
                </a:solidFill>
                <a:latin typeface="Times New Roman"/>
                <a:cs typeface="Times New Roman"/>
              </a:rPr>
              <a:t>del</a:t>
            </a:r>
            <a:r>
              <a:rPr dirty="0" sz="1100" spc="1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61616"/>
                </a:solidFill>
                <a:latin typeface="Times New Roman"/>
                <a:cs typeface="Times New Roman"/>
              </a:rPr>
              <a:t>presente</a:t>
            </a:r>
            <a:r>
              <a:rPr dirty="0" sz="110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111111"/>
                </a:solidFill>
                <a:latin typeface="Times New Roman"/>
                <a:cs typeface="Times New Roman"/>
              </a:rPr>
              <a:t>CONVENIO,</a:t>
            </a:r>
            <a:r>
              <a:rPr dirty="0" sz="110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latin typeface="Times New Roman"/>
                <a:cs typeface="Times New Roman"/>
              </a:rPr>
              <a:t>“LAS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161616"/>
                </a:solidFill>
                <a:latin typeface="Times New Roman"/>
                <a:cs typeface="Times New Roman"/>
              </a:rPr>
              <a:t>PARTES”</a:t>
            </a:r>
            <a:r>
              <a:rPr dirty="0" sz="1100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0C0C0C"/>
                </a:solidFill>
                <a:latin typeface="Times New Roman"/>
                <a:cs typeface="Times New Roman"/>
              </a:rPr>
              <a:t>firman</a:t>
            </a:r>
            <a:r>
              <a:rPr dirty="0" sz="1100" spc="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0C0C0C"/>
                </a:solidFill>
                <a:latin typeface="Times New Roman"/>
                <a:cs typeface="Times New Roman"/>
              </a:rPr>
              <a:t>DOS</a:t>
            </a:r>
            <a:r>
              <a:rPr dirty="0" sz="110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C0C0C"/>
                </a:solidFill>
                <a:latin typeface="Times New Roman"/>
                <a:cs typeface="Times New Roman"/>
              </a:rPr>
              <a:t>(2)</a:t>
            </a:r>
            <a:r>
              <a:rPr dirty="0" sz="110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ejemplares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90">
                <a:solidFill>
                  <a:srgbClr val="242424"/>
                </a:solidFill>
                <a:latin typeface="Times New Roman"/>
                <a:cs typeface="Times New Roman"/>
              </a:rPr>
              <a:t>un</a:t>
            </a:r>
            <a:r>
              <a:rPr dirty="0" sz="1100" spc="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0C0C0C"/>
                </a:solidFill>
                <a:latin typeface="Times New Roman"/>
                <a:cs typeface="Times New Roman"/>
              </a:rPr>
              <a:t>mismo</a:t>
            </a:r>
            <a:r>
              <a:rPr dirty="0" sz="110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81818"/>
                </a:solidFill>
                <a:latin typeface="Times New Roman"/>
                <a:cs typeface="Times New Roman"/>
              </a:rPr>
              <a:t>tenor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D2D2D"/>
                </a:solidFill>
                <a:latin typeface="Times New Roman"/>
                <a:cs typeface="Times New Roman"/>
              </a:rPr>
              <a:t>y </a:t>
            </a:r>
            <a:r>
              <a:rPr dirty="0" sz="1100" spc="-60">
                <a:latin typeface="Times New Roman"/>
                <a:cs typeface="Times New Roman"/>
              </a:rPr>
              <a:t>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un</a:t>
            </a:r>
            <a:r>
              <a:rPr dirty="0" sz="110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F1F1F"/>
                </a:solidFill>
                <a:latin typeface="Times New Roman"/>
                <a:cs typeface="Times New Roman"/>
              </a:rPr>
              <a:t>sólo</a:t>
            </a:r>
            <a:r>
              <a:rPr dirty="0" sz="110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C0C0C"/>
                </a:solidFill>
                <a:latin typeface="Times New Roman"/>
                <a:cs typeface="Times New Roman"/>
              </a:rPr>
              <a:t>efecto,</a:t>
            </a:r>
            <a:r>
              <a:rPr dirty="0" sz="110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en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la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1F1F1F"/>
                </a:solidFill>
                <a:latin typeface="Times New Roman"/>
                <a:cs typeface="Times New Roman"/>
              </a:rPr>
              <a:t>Ciudad</a:t>
            </a:r>
            <a:r>
              <a:rPr dirty="0" sz="110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latin typeface="Times New Roman"/>
                <a:cs typeface="Times New Roman"/>
              </a:rPr>
              <a:t>Autónoma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1C1C1C"/>
                </a:solidFill>
                <a:latin typeface="Times New Roman"/>
                <a:cs typeface="Times New Roman"/>
              </a:rPr>
              <a:t>Buenos</a:t>
            </a:r>
            <a:r>
              <a:rPr dirty="0" sz="110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11111"/>
                </a:solidFill>
                <a:latin typeface="Times New Roman"/>
                <a:cs typeface="Times New Roman"/>
              </a:rPr>
              <a:t>Aires,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D1D1D"/>
                </a:solidFill>
                <a:latin typeface="Times New Roman"/>
                <a:cs typeface="Times New Roman"/>
              </a:rPr>
              <a:t>a</a:t>
            </a:r>
            <a:r>
              <a:rPr dirty="0" sz="1100" spc="-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D1D1D"/>
                </a:solidFill>
                <a:latin typeface="Times New Roman"/>
                <a:cs typeface="Times New Roman"/>
              </a:rPr>
              <a:t>los</a:t>
            </a:r>
            <a:r>
              <a:rPr dirty="0" sz="1100" spc="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181818"/>
                </a:solidFill>
                <a:latin typeface="Times New Roman"/>
                <a:cs typeface="Times New Roman"/>
              </a:rPr>
              <a:t>......</a:t>
            </a:r>
            <a:r>
              <a:rPr dirty="0" sz="110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82828"/>
                </a:solidFill>
                <a:latin typeface="Times New Roman"/>
                <a:cs typeface="Times New Roman"/>
              </a:rPr>
              <a:t>días</a:t>
            </a:r>
            <a:r>
              <a:rPr dirty="0" sz="110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F1F1F"/>
                </a:solidFill>
                <a:latin typeface="Times New Roman"/>
                <a:cs typeface="Times New Roman"/>
              </a:rPr>
              <a:t>del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70">
                <a:solidFill>
                  <a:srgbClr val="161616"/>
                </a:solidFill>
                <a:latin typeface="Times New Roman"/>
                <a:cs typeface="Times New Roman"/>
              </a:rPr>
              <a:t>mes</a:t>
            </a:r>
            <a:r>
              <a:rPr dirty="0" sz="11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1C1C1C"/>
                </a:solidFill>
                <a:latin typeface="Times New Roman"/>
                <a:cs typeface="Times New Roman"/>
              </a:rPr>
              <a:t>........................ 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-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A1A1A"/>
                </a:solidFill>
                <a:latin typeface="Times New Roman"/>
                <a:cs typeface="Times New Roman"/>
              </a:rPr>
              <a:t>2022.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05056" y="5806184"/>
            <a:ext cx="914400" cy="3778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1110"/>
              </a:lnSpc>
              <a:spcBef>
                <a:spcPts val="90"/>
              </a:spcBef>
            </a:pPr>
            <a:r>
              <a:rPr dirty="0" sz="950" spc="-35" b="1">
                <a:latin typeface="Times New Roman"/>
                <a:cs typeface="Times New Roman"/>
              </a:rPr>
              <a:t>Maldonado</a:t>
            </a:r>
            <a:r>
              <a:rPr dirty="0" sz="950" spc="65" b="1">
                <a:latin typeface="Times New Roman"/>
                <a:cs typeface="Times New Roman"/>
              </a:rPr>
              <a:t> </a:t>
            </a:r>
            <a:r>
              <a:rPr dirty="0" sz="950" spc="-10" b="1">
                <a:solidFill>
                  <a:srgbClr val="131313"/>
                </a:solidFill>
                <a:latin typeface="Times New Roman"/>
                <a:cs typeface="Times New Roman"/>
              </a:rPr>
              <a:t>Pedro</a:t>
            </a:r>
            <a:endParaRPr sz="950">
              <a:latin typeface="Times New Roman"/>
              <a:cs typeface="Times New Roman"/>
            </a:endParaRPr>
          </a:p>
          <a:p>
            <a:pPr algn="ctr" marR="2540">
              <a:lnSpc>
                <a:spcPts val="730"/>
              </a:lnSpc>
            </a:pPr>
            <a:r>
              <a:rPr dirty="0" sz="700" spc="-25">
                <a:solidFill>
                  <a:srgbClr val="212121"/>
                </a:solidFill>
                <a:latin typeface="Times New Roman"/>
                <a:cs typeface="Times New Roman"/>
              </a:rPr>
              <a:t>DNt</a:t>
            </a:r>
            <a:r>
              <a:rPr dirty="0" sz="700" spc="1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solidFill>
                  <a:srgbClr val="262626"/>
                </a:solidFill>
                <a:latin typeface="Times New Roman"/>
                <a:cs typeface="Times New Roman"/>
              </a:rPr>
              <a:t>92.</a:t>
            </a:r>
            <a:r>
              <a:rPr dirty="0" sz="700" spc="-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700" spc="-25">
                <a:solidFill>
                  <a:srgbClr val="282828"/>
                </a:solidFill>
                <a:latin typeface="Times New Roman"/>
                <a:cs typeface="Times New Roman"/>
              </a:rPr>
              <a:t>t</a:t>
            </a:r>
            <a:r>
              <a:rPr dirty="0" sz="70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700" spc="-10">
                <a:solidFill>
                  <a:srgbClr val="131313"/>
                </a:solidFill>
                <a:latin typeface="Times New Roman"/>
                <a:cs typeface="Times New Roman"/>
              </a:rPr>
              <a:t>99.432</a:t>
            </a:r>
            <a:endParaRPr sz="700">
              <a:latin typeface="Times New Roman"/>
              <a:cs typeface="Times New Roman"/>
            </a:endParaRPr>
          </a:p>
          <a:p>
            <a:pPr algn="ctr" marR="4445">
              <a:lnSpc>
                <a:spcPts val="940"/>
              </a:lnSpc>
            </a:pPr>
            <a:r>
              <a:rPr dirty="0" sz="850" spc="-10">
                <a:latin typeface="Times New Roman"/>
                <a:cs typeface="Times New Roman"/>
              </a:rPr>
              <a:t>F'res‹dente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75651" y="5295608"/>
            <a:ext cx="2299970" cy="423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R="30480">
              <a:lnSpc>
                <a:spcPts val="1075"/>
              </a:lnSpc>
              <a:spcBef>
                <a:spcPts val="95"/>
              </a:spcBef>
            </a:pPr>
            <a:r>
              <a:rPr dirty="0" sz="900" b="1">
                <a:solidFill>
                  <a:srgbClr val="0E0E0E"/>
                </a:solidFill>
                <a:latin typeface="Times New Roman"/>
                <a:cs typeface="Times New Roman"/>
              </a:rPr>
              <a:t>Casoo</a:t>
            </a:r>
            <a:r>
              <a:rPr dirty="0" sz="900" spc="19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Fabián</a:t>
            </a:r>
            <a:endParaRPr sz="900">
              <a:latin typeface="Times New Roman"/>
              <a:cs typeface="Times New Roman"/>
            </a:endParaRPr>
          </a:p>
          <a:p>
            <a:pPr algn="ctr" marR="1196340">
              <a:lnSpc>
                <a:spcPts val="1115"/>
              </a:lnSpc>
            </a:pPr>
            <a:r>
              <a:rPr dirty="0" baseline="-17543" sz="1425">
                <a:latin typeface="Times New Roman"/>
                <a:cs typeface="Times New Roman"/>
              </a:rPr>
              <a:t>River°</a:t>
            </a:r>
            <a:r>
              <a:rPr dirty="0" baseline="-17543" sz="1425" spc="97">
                <a:latin typeface="Times New Roman"/>
                <a:cs typeface="Times New Roman"/>
              </a:rPr>
              <a:t> </a:t>
            </a:r>
            <a:r>
              <a:rPr dirty="0" sz="1000" spc="-100">
                <a:solidFill>
                  <a:srgbClr val="212121"/>
                </a:solidFill>
                <a:latin typeface="Comic Sans MS"/>
                <a:cs typeface="Comic Sans MS"/>
              </a:rPr>
              <a:t>Lodo§</a:t>
            </a:r>
            <a:r>
              <a:rPr dirty="0" sz="1000">
                <a:solidFill>
                  <a:srgbClr val="212121"/>
                </a:solidFill>
                <a:latin typeface="Comic Sans MS"/>
                <a:cs typeface="Comic Sans MS"/>
              </a:rPr>
              <a:t> </a:t>
            </a:r>
            <a:r>
              <a:rPr dirty="0" sz="1000" spc="-10">
                <a:solidFill>
                  <a:srgbClr val="232323"/>
                </a:solidFill>
                <a:latin typeface="Comic Sans MS"/>
                <a:cs typeface="Comic Sans MS"/>
              </a:rPr>
              <a:t>Jo‹ge</a:t>
            </a:r>
            <a:endParaRPr sz="1000">
              <a:latin typeface="Comic Sans MS"/>
              <a:cs typeface="Comic Sans MS"/>
            </a:endParaRPr>
          </a:p>
          <a:p>
            <a:pPr algn="ctr" marR="1183640">
              <a:lnSpc>
                <a:spcPts val="940"/>
              </a:lnSpc>
            </a:pPr>
            <a:r>
              <a:rPr dirty="0" baseline="-10416" sz="1200" spc="-120">
                <a:solidFill>
                  <a:srgbClr val="2D2D2D"/>
                </a:solidFill>
                <a:latin typeface="Consolas"/>
                <a:cs typeface="Consolas"/>
              </a:rPr>
              <a:t>DNl</a:t>
            </a:r>
            <a:r>
              <a:rPr dirty="0" baseline="-10416" sz="1200" spc="-270">
                <a:solidFill>
                  <a:srgbClr val="2D2D2D"/>
                </a:solidFill>
                <a:latin typeface="Consolas"/>
                <a:cs typeface="Consolas"/>
              </a:rPr>
              <a:t> </a:t>
            </a:r>
            <a:r>
              <a:rPr dirty="0" sz="850" spc="-10" b="1">
                <a:latin typeface="Times New Roman"/>
                <a:cs typeface="Times New Roman"/>
              </a:rPr>
              <a:t>33.242.9t5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05703" y="9311913"/>
            <a:ext cx="519944" cy="42218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98456" y="9218093"/>
            <a:ext cx="899152" cy="4495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62527" y="9917828"/>
            <a:ext cx="453485" cy="7427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19473" y="9812282"/>
            <a:ext cx="433938" cy="82091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68184" y="1531330"/>
            <a:ext cx="4541520" cy="725868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r" marR="28575">
              <a:lnSpc>
                <a:spcPct val="100000"/>
              </a:lnSpc>
              <a:spcBef>
                <a:spcPts val="110"/>
              </a:spcBef>
            </a:pPr>
            <a:r>
              <a:rPr dirty="0" sz="1100" spc="-114" i="1">
                <a:solidFill>
                  <a:srgbClr val="1C1C1C"/>
                </a:solidFill>
                <a:latin typeface="Times New Roman"/>
                <a:cs typeface="Times New Roman"/>
              </a:rPr>
              <a:t>Las</a:t>
            </a:r>
            <a:r>
              <a:rPr dirty="0" sz="1100" spc="-5" i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0" i="1">
                <a:solidFill>
                  <a:srgbClr val="1F1F1F"/>
                </a:solidFill>
                <a:latin typeface="Times New Roman"/>
                <a:cs typeface="Times New Roman"/>
              </a:rPr>
              <a:t>Malvinas</a:t>
            </a:r>
            <a:r>
              <a:rPr dirty="0" sz="1100" i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90" i="1">
                <a:solidFill>
                  <a:srgbClr val="313131"/>
                </a:solidFill>
                <a:latin typeface="Times New Roman"/>
                <a:cs typeface="Times New Roman"/>
              </a:rPr>
              <a:t>son</a:t>
            </a:r>
            <a:r>
              <a:rPr dirty="0" sz="1100" spc="-40" i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>
                <a:latin typeface="Times New Roman"/>
                <a:cs typeface="Times New Roman"/>
              </a:rPr>
              <a:t>Argentinos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2555" marR="29845" indent="-635">
              <a:lnSpc>
                <a:spcPct val="130600"/>
              </a:lnSpc>
              <a:spcBef>
                <a:spcPts val="5"/>
              </a:spcBef>
            </a:pPr>
            <a:r>
              <a:rPr dirty="0" sz="1100" spc="-30">
                <a:solidFill>
                  <a:srgbClr val="131313"/>
                </a:solidFill>
                <a:latin typeface="Times New Roman"/>
                <a:cs typeface="Times New Roman"/>
              </a:rPr>
              <a:t>financiar</a:t>
            </a:r>
            <a:r>
              <a:rPr dirty="0" sz="110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la</a:t>
            </a:r>
            <a:r>
              <a:rPr dirty="0" sz="110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totalidad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0F0F0F"/>
                </a:solidFill>
                <a:latin typeface="Times New Roman"/>
                <a:cs typeface="Times New Roman"/>
              </a:rPr>
              <a:t>actividades</a:t>
            </a:r>
            <a:r>
              <a:rPr dirty="0" sz="110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que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resulten</a:t>
            </a:r>
            <a:r>
              <a:rPr dirty="0" sz="110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32323"/>
                </a:solidFill>
                <a:latin typeface="Times New Roman"/>
                <a:cs typeface="Times New Roman"/>
              </a:rPr>
              <a:t>necesarias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62626"/>
                </a:solidFill>
                <a:latin typeface="Times New Roman"/>
                <a:cs typeface="Times New Roman"/>
              </a:rPr>
              <a:t>para 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llevar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su</a:t>
            </a:r>
            <a:r>
              <a:rPr dirty="0" sz="110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objeto, </a:t>
            </a:r>
            <a:r>
              <a:rPr dirty="0" sz="1100" spc="-45">
                <a:solidFill>
                  <a:srgbClr val="151515"/>
                </a:solidFill>
                <a:latin typeface="Times New Roman"/>
                <a:cs typeface="Times New Roman"/>
              </a:rPr>
              <a:t>afectando</a:t>
            </a:r>
            <a:r>
              <a:rPr dirty="0" sz="1100" spc="-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E0E0E"/>
                </a:solidFill>
                <a:latin typeface="Times New Roman"/>
                <a:cs typeface="Times New Roman"/>
              </a:rPr>
              <a:t>los</a:t>
            </a:r>
            <a:r>
              <a:rPr dirty="0" sz="110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bienes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10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12121"/>
                </a:solidFill>
                <a:latin typeface="Times New Roman"/>
                <a:cs typeface="Times New Roman"/>
              </a:rPr>
              <a:t>integran</a:t>
            </a:r>
            <a:r>
              <a:rPr dirty="0" sz="110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10">
                <a:solidFill>
                  <a:srgbClr val="1F1F1F"/>
                </a:solidFill>
                <a:latin typeface="Times New Roman"/>
                <a:cs typeface="Times New Roman"/>
              </a:rPr>
              <a:t>an</a:t>
            </a:r>
            <a:r>
              <a:rPr dirty="0" sz="110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0A0A0A"/>
                </a:solidFill>
                <a:latin typeface="Times New Roman"/>
                <a:cs typeface="Times New Roman"/>
              </a:rPr>
              <a:t>patrimonio</a:t>
            </a:r>
            <a:r>
              <a:rPr dirty="0" sz="1100" spc="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32323"/>
                </a:solidFill>
                <a:latin typeface="Times New Roman"/>
                <a:cs typeface="Times New Roman"/>
              </a:rPr>
              <a:t>al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solidFill>
                  <a:srgbClr val="2A2A2A"/>
                </a:solidFill>
                <a:latin typeface="Times New Roman"/>
                <a:cs typeface="Times New Roman"/>
              </a:rPr>
              <a:t>régizrien</a:t>
            </a:r>
            <a:r>
              <a:rPr dirty="0" sz="110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C1C1C"/>
                </a:solidFill>
                <a:latin typeface="Times New Roman"/>
                <a:cs typeface="Times New Roman"/>
              </a:rPr>
              <a:t>regularización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dominial </a:t>
            </a:r>
            <a:r>
              <a:rPr dirty="0" sz="1100" spc="-55">
                <a:solidFill>
                  <a:srgbClr val="181818"/>
                </a:solidFill>
                <a:latin typeface="Times New Roman"/>
                <a:cs typeface="Times New Roman"/>
              </a:rPr>
              <a:t>8ra</a:t>
            </a:r>
            <a:r>
              <a:rPr dirty="0" sz="110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70">
                <a:latin typeface="Times New Roman"/>
                <a:cs typeface="Times New Roman"/>
              </a:rPr>
              <a:t>lB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50" b="1">
                <a:solidFill>
                  <a:srgbClr val="1D1D1D"/>
                </a:solidFill>
                <a:latin typeface="Times New Roman"/>
                <a:cs typeface="Times New Roman"/>
              </a:rPr>
              <a:t>Ífltfl</a:t>
            </a:r>
            <a:r>
              <a:rPr dirty="0" sz="1100" spc="254" b="1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100" spc="-195">
                <a:solidFill>
                  <a:srgbClr val="1D1D1D"/>
                </a:solidFill>
                <a:latin typeface="Times New Roman"/>
                <a:cs typeface="Times New Roman"/>
              </a:rPr>
              <a:t>GiÓn</a:t>
            </a:r>
            <a:r>
              <a:rPr dirty="0" sz="1100" spc="-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socio-urbana,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51515"/>
                </a:solidFill>
                <a:latin typeface="Times New Roman"/>
                <a:cs typeface="Times New Roman"/>
              </a:rPr>
              <a:t>que</a:t>
            </a:r>
            <a:r>
              <a:rPr dirty="0" sz="1100" spc="-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D2D2D"/>
                </a:solidFill>
                <a:latin typeface="Times New Roman"/>
                <a:cs typeface="Times New Roman"/>
              </a:rPr>
              <a:t>se</a:t>
            </a:r>
            <a:r>
              <a:rPr dirty="0" sz="1100" spc="-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establece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12121"/>
                </a:solidFill>
                <a:latin typeface="Times New Roman"/>
                <a:cs typeface="Times New Roman"/>
              </a:rPr>
              <a:t>en</a:t>
            </a:r>
            <a:r>
              <a:rPr dirty="0" sz="1100" spc="-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10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0C0C0C"/>
                </a:solidFill>
                <a:latin typeface="Times New Roman"/>
                <a:cs typeface="Times New Roman"/>
              </a:rPr>
              <a:t>mencionada</a:t>
            </a:r>
            <a:r>
              <a:rPr dirty="0" sz="1100" spc="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ley.</a:t>
            </a:r>
            <a:endParaRPr sz="1100">
              <a:latin typeface="Times New Roman"/>
              <a:cs typeface="Times New Roman"/>
            </a:endParaRPr>
          </a:p>
          <a:p>
            <a:pPr algn="just" marL="118745" marR="18415" indent="3810">
              <a:lnSpc>
                <a:spcPct val="130600"/>
              </a:lnSpc>
              <a:spcBef>
                <a:spcPts val="890"/>
              </a:spcBef>
            </a:pPr>
            <a:r>
              <a:rPr dirty="0" sz="1100" spc="-65">
                <a:solidFill>
                  <a:srgbClr val="131313"/>
                </a:solidFill>
                <a:latin typeface="Times New Roman"/>
                <a:cs typeface="Times New Roman"/>
              </a:rPr>
              <a:t>Que</a:t>
            </a:r>
            <a:r>
              <a:rPr dirty="0" sz="1100" spc="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F1F1F"/>
                </a:solidFill>
                <a:latin typeface="Times New Roman"/>
                <a:cs typeface="Times New Roman"/>
              </a:rPr>
              <a:t>por</a:t>
            </a:r>
            <a:r>
              <a:rPr dirty="0" sz="110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r>
              <a:rPr dirty="0" sz="110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Decreto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333333"/>
                </a:solidFill>
                <a:latin typeface="Times New Roman"/>
                <a:cs typeface="Times New Roman"/>
              </a:rPr>
              <a:t>N°</a:t>
            </a:r>
            <a:r>
              <a:rPr dirty="0" sz="1100" spc="-3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0A0A0A"/>
                </a:solidFill>
                <a:latin typeface="Times New Roman"/>
                <a:cs typeface="Times New Roman"/>
              </a:rPr>
              <a:t>819</a:t>
            </a:r>
            <a:r>
              <a:rPr dirty="0" sz="1100" spc="-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212121"/>
                </a:solidFill>
                <a:latin typeface="Times New Roman"/>
                <a:cs typeface="Times New Roman"/>
              </a:rPr>
              <a:t>del</a:t>
            </a:r>
            <a:r>
              <a:rPr dirty="0" sz="110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12121"/>
                </a:solidFill>
                <a:latin typeface="Times New Roman"/>
                <a:cs typeface="Times New Roman"/>
              </a:rPr>
              <a:t>5</a:t>
            </a:r>
            <a:r>
              <a:rPr dirty="0" sz="1100" spc="-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100" spc="-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0F0F0F"/>
                </a:solidFill>
                <a:latin typeface="Times New Roman"/>
                <a:cs typeface="Times New Roman"/>
              </a:rPr>
              <a:t>diciembre</a:t>
            </a:r>
            <a:r>
              <a:rPr dirty="0" sz="1100" spc="-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51515"/>
                </a:solidFill>
                <a:latin typeface="Times New Roman"/>
                <a:cs typeface="Times New Roman"/>
              </a:rPr>
              <a:t>2019</a:t>
            </a:r>
            <a:r>
              <a:rPr dirty="0" sz="110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313131"/>
                </a:solidFill>
                <a:latin typeface="Times New Roman"/>
                <a:cs typeface="Times New Roman"/>
              </a:rPr>
              <a:t>se</a:t>
            </a:r>
            <a:r>
              <a:rPr dirty="0" sz="1100" spc="-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080808"/>
                </a:solidFill>
                <a:latin typeface="Times New Roman"/>
                <a:cs typeface="Times New Roman"/>
              </a:rPr>
              <a:t>aprobó</a:t>
            </a:r>
            <a:r>
              <a:rPr dirty="0" sz="1100" spc="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31313"/>
                </a:solidFill>
                <a:latin typeface="Times New Roman"/>
                <a:cs typeface="Times New Roman"/>
              </a:rPr>
              <a:t>reglamentación</a:t>
            </a:r>
            <a:r>
              <a:rPr dirty="0" sz="1100" spc="-1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10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080808"/>
                </a:solidFill>
                <a:latin typeface="Times New Roman"/>
                <a:cs typeface="Times New Roman"/>
              </a:rPr>
              <a:t>la</a:t>
            </a:r>
            <a:r>
              <a:rPr dirty="0" sz="1100" spc="4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1C1C1C"/>
                </a:solidFill>
                <a:latin typeface="Times New Roman"/>
                <a:cs typeface="Times New Roman"/>
              </a:rPr>
              <a:t>Ley</a:t>
            </a:r>
            <a:r>
              <a:rPr dirty="0" sz="1100" spc="4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151515"/>
                </a:solidFill>
                <a:latin typeface="Times New Roman"/>
                <a:cs typeface="Times New Roman"/>
              </a:rPr>
              <a:t>N°</a:t>
            </a:r>
            <a:r>
              <a:rPr dirty="0" sz="1100" spc="409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27.453</a:t>
            </a:r>
            <a:r>
              <a:rPr dirty="0" sz="1100" spc="465"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464646"/>
                </a:solidFill>
                <a:latin typeface="Times New Roman"/>
                <a:cs typeface="Times New Roman"/>
              </a:rPr>
              <a:t>y</a:t>
            </a:r>
            <a:r>
              <a:rPr dirty="0" sz="1100" spc="38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62626"/>
                </a:solidFill>
                <a:latin typeface="Times New Roman"/>
                <a:cs typeface="Times New Roman"/>
              </a:rPr>
              <a:t>su</a:t>
            </a:r>
            <a:r>
              <a:rPr dirty="0" sz="1100" spc="4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modificatoria,</a:t>
            </a:r>
            <a:r>
              <a:rPr dirty="0" sz="1100" spc="365"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F1F1F"/>
                </a:solidFill>
                <a:latin typeface="Times New Roman"/>
                <a:cs typeface="Times New Roman"/>
              </a:rPr>
              <a:t>dceignándose</a:t>
            </a:r>
            <a:r>
              <a:rPr dirty="0" sz="1100" spc="5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100" spc="3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363636"/>
                </a:solidFill>
                <a:latin typeface="Times New Roman"/>
                <a:cs typeface="Times New Roman"/>
              </a:rPr>
              <a:t>la</a:t>
            </a:r>
            <a:r>
              <a:rPr dirty="0" sz="1100" spc="409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0F0F0F"/>
                </a:solidFill>
                <a:latin typeface="Times New Roman"/>
                <a:cs typeface="Times New Roman"/>
              </a:rPr>
              <a:t>SECRETARÍA</a:t>
            </a:r>
            <a:r>
              <a:rPr dirty="0" sz="1100" spc="459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latin typeface="Times New Roman"/>
                <a:cs typeface="Times New Roman"/>
              </a:rPr>
              <a:t>INTEGRACIÓN</a:t>
            </a:r>
            <a:r>
              <a:rPr dirty="0" sz="1100" spc="465">
                <a:latin typeface="Times New Roman"/>
                <a:cs typeface="Times New Roman"/>
              </a:rPr>
              <a:t> </a:t>
            </a:r>
            <a:r>
              <a:rPr dirty="0" sz="1100" spc="-80">
                <a:latin typeface="Times New Roman"/>
                <a:cs typeface="Times New Roman"/>
              </a:rPr>
              <a:t>SOCIO</a:t>
            </a:r>
            <a:r>
              <a:rPr dirty="0" sz="1100" spc="360">
                <a:latin typeface="Times New Roman"/>
                <a:cs typeface="Times New Roman"/>
              </a:rPr>
              <a:t> </a:t>
            </a:r>
            <a:r>
              <a:rPr dirty="0" sz="1100" spc="-100">
                <a:latin typeface="Times New Roman"/>
                <a:cs typeface="Times New Roman"/>
              </a:rPr>
              <a:t>URBANA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A1A1A"/>
                </a:solidFill>
                <a:latin typeface="Times New Roman"/>
                <a:cs typeface="Times New Roman"/>
              </a:rPr>
              <a:t>dependiente</a:t>
            </a:r>
            <a:r>
              <a:rPr dirty="0" sz="1100" spc="3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81818"/>
                </a:solidFill>
                <a:latin typeface="Times New Roman"/>
                <a:cs typeface="Times New Roman"/>
              </a:rPr>
              <a:t>del</a:t>
            </a:r>
            <a:r>
              <a:rPr dirty="0" sz="1100" spc="3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81818"/>
                </a:solidFill>
                <a:latin typeface="Times New Roman"/>
                <a:cs typeface="Times New Roman"/>
              </a:rPr>
              <a:t>entonces</a:t>
            </a:r>
            <a:r>
              <a:rPr dirty="0" sz="1100" spc="3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0A0A0A"/>
                </a:solidFill>
                <a:latin typeface="Times New Roman"/>
                <a:cs typeface="Times New Roman"/>
              </a:rPr>
              <a:t>MINISTERIO</a:t>
            </a:r>
            <a:r>
              <a:rPr dirty="0" sz="1100" spc="3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10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232323"/>
                </a:solidFill>
                <a:latin typeface="Times New Roman"/>
                <a:cs typeface="Times New Roman"/>
              </a:rPr>
              <a:t>SALUD</a:t>
            </a:r>
            <a:r>
              <a:rPr dirty="0" sz="1100" spc="3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61616"/>
                </a:solidFill>
                <a:latin typeface="Times New Roman"/>
                <a:cs typeface="Times New Roman"/>
              </a:rPr>
              <a:t>Y</a:t>
            </a:r>
            <a:r>
              <a:rPr dirty="0" sz="1100" spc="2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0F0F0F"/>
                </a:solidFill>
                <a:latin typeface="Times New Roman"/>
                <a:cs typeface="Times New Roman"/>
              </a:rPr>
              <a:t>DESARROLLO</a:t>
            </a:r>
            <a:r>
              <a:rPr dirty="0" sz="1100" spc="409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70">
                <a:solidFill>
                  <a:srgbClr val="161616"/>
                </a:solidFill>
                <a:latin typeface="Times New Roman"/>
                <a:cs typeface="Times New Roman"/>
              </a:rPr>
              <a:t>SOCIAL,</a:t>
            </a:r>
            <a:r>
              <a:rPr dirty="0" sz="1100" spc="3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0A0A0A"/>
                </a:solidFill>
                <a:latin typeface="Times New Roman"/>
                <a:cs typeface="Times New Roman"/>
              </a:rPr>
              <a:t>actual</a:t>
            </a:r>
            <a:r>
              <a:rPr dirty="0" sz="1100" spc="3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solidFill>
                  <a:srgbClr val="1A1A1A"/>
                </a:solidFill>
                <a:latin typeface="Times New Roman"/>
                <a:cs typeface="Times New Roman"/>
              </a:rPr>
              <a:t>MINISTERIO</a:t>
            </a:r>
            <a:r>
              <a:rPr dirty="0" sz="1100" spc="3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100" spc="3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latin typeface="Times New Roman"/>
                <a:cs typeface="Times New Roman"/>
              </a:rPr>
              <a:t>DESARROLLO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0F0F0F"/>
                </a:solidFill>
                <a:latin typeface="Times New Roman"/>
                <a:cs typeface="Times New Roman"/>
              </a:rPr>
              <a:t>SOCIAL</a:t>
            </a:r>
            <a:r>
              <a:rPr dirty="0" sz="1100" spc="1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100" spc="1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100" spc="1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100" spc="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90">
                <a:solidFill>
                  <a:srgbClr val="0F0F0F"/>
                </a:solidFill>
                <a:latin typeface="Times New Roman"/>
                <a:cs typeface="Times New Roman"/>
              </a:rPr>
              <a:t>AGENCIA</a:t>
            </a:r>
            <a:r>
              <a:rPr dirty="0" sz="1100" spc="1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10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solidFill>
                  <a:srgbClr val="161616"/>
                </a:solidFill>
                <a:latin typeface="Times New Roman"/>
                <a:cs typeface="Times New Roman"/>
              </a:rPr>
              <a:t>ADMINISTRACIÓN</a:t>
            </a:r>
            <a:r>
              <a:rPr dirty="0" sz="1100" spc="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BIO'fES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9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10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90">
                <a:solidFill>
                  <a:srgbClr val="0E0E0E"/>
                </a:solidFill>
                <a:latin typeface="Times New Roman"/>
                <a:cs typeface="Times New Roman"/>
              </a:rPr>
              <a:t>ESTADO,</a:t>
            </a:r>
            <a:endParaRPr sz="1100">
              <a:latin typeface="Times New Roman"/>
              <a:cs typeface="Times New Roman"/>
            </a:endParaRPr>
          </a:p>
          <a:p>
            <a:pPr algn="r" marR="33020">
              <a:lnSpc>
                <a:spcPct val="100000"/>
              </a:lnSpc>
              <a:spcBef>
                <a:spcPts val="375"/>
              </a:spcBef>
            </a:pP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como</a:t>
            </a:r>
            <a:r>
              <a:rPr dirty="0" sz="1100" spc="2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51515"/>
                </a:solidFill>
                <a:latin typeface="Times New Roman"/>
                <a:cs typeface="Times New Roman"/>
              </a:rPr>
              <a:t>Autoridad</a:t>
            </a:r>
            <a:r>
              <a:rPr dirty="0" sz="1100" spc="3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2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F0F0F"/>
                </a:solidFill>
                <a:latin typeface="Times New Roman"/>
                <a:cs typeface="Times New Roman"/>
              </a:rPr>
              <a:t>Aplicación</a:t>
            </a:r>
            <a:r>
              <a:rPr dirty="0" sz="1100" spc="3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100" spc="2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100" spc="204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misma,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en</a:t>
            </a:r>
            <a:r>
              <a:rPr dirty="0" sz="1100" spc="2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el</a:t>
            </a:r>
            <a:r>
              <a:rPr dirty="0" sz="1100" spc="2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313131"/>
                </a:solidFill>
                <a:latin typeface="Times New Roman"/>
                <a:cs typeface="Times New Roman"/>
              </a:rPr>
              <a:t>marco</a:t>
            </a:r>
            <a:r>
              <a:rPr dirty="0" sz="1100" spc="2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100" spc="2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sus</a:t>
            </a:r>
            <a:r>
              <a:rPr dirty="0" sz="1100" spc="1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A0A0A"/>
                </a:solidFill>
                <a:latin typeface="Times New Roman"/>
                <a:cs typeface="Times New Roman"/>
              </a:rPr>
              <a:t>respectivas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5730" marR="18415" indent="-3175">
              <a:lnSpc>
                <a:spcPct val="130600"/>
              </a:lnSpc>
            </a:pP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Que,</a:t>
            </a:r>
            <a:r>
              <a:rPr dirty="0" sz="110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por</a:t>
            </a:r>
            <a:r>
              <a:rPr dirty="0" sz="110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el</a:t>
            </a:r>
            <a:r>
              <a:rPr dirty="0" sz="110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F0F0F"/>
                </a:solidFill>
                <a:latin typeface="Times New Roman"/>
                <a:cs typeface="Times New Roman"/>
              </a:rPr>
              <a:t>artículo</a:t>
            </a:r>
            <a:r>
              <a:rPr dirty="0" sz="110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4º</a:t>
            </a:r>
            <a:r>
              <a:rPr dirty="0" sz="110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del</a:t>
            </a:r>
            <a:r>
              <a:rPr dirty="0" sz="1100" spc="-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citado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Decreto</a:t>
            </a:r>
            <a:r>
              <a:rPr dirty="0" sz="11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N°</a:t>
            </a:r>
            <a:r>
              <a:rPr dirty="0" sz="11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0F0F0F"/>
                </a:solidFill>
                <a:latin typeface="Times New Roman"/>
                <a:cs typeface="Times New Roman"/>
              </a:rPr>
              <a:t>819/2019,</a:t>
            </a:r>
            <a:r>
              <a:rPr dirty="0" sz="110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D2D2D"/>
                </a:solidFill>
                <a:latin typeface="Times New Roman"/>
                <a:cs typeface="Times New Roman"/>
              </a:rPr>
              <a:t>cmó</a:t>
            </a:r>
            <a:r>
              <a:rPr dirty="0" sz="110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un</a:t>
            </a:r>
            <a:r>
              <a:rPr dirty="0" sz="110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C0C0C"/>
                </a:solidFill>
                <a:latin typeface="Times New Roman"/>
                <a:cs typeface="Times New Roman"/>
              </a:rPr>
              <a:t>fideicomiso</a:t>
            </a:r>
            <a:r>
              <a:rPr dirty="0" sz="110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de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administración</a:t>
            </a:r>
            <a:r>
              <a:rPr dirty="0" sz="110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financiero,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10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FONDO</a:t>
            </a:r>
            <a:r>
              <a:rPr dirty="0" sz="1100" spc="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11111"/>
                </a:solidFill>
                <a:latin typeface="Times New Roman"/>
                <a:cs typeface="Times New Roman"/>
              </a:rPr>
              <a:t>INTEGRACIÓN</a:t>
            </a:r>
            <a:r>
              <a:rPr dirty="0" sz="1100" spc="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SOCIO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31313"/>
                </a:solidFill>
                <a:latin typeface="Times New Roman"/>
                <a:cs typeface="Times New Roman"/>
              </a:rPr>
              <a:t>URBANA </a:t>
            </a:r>
            <a:r>
              <a:rPr dirty="0" sz="1100" spc="-50">
                <a:latin typeface="Times New Roman"/>
                <a:cs typeface="Times New Roman"/>
              </a:rPr>
              <a:t>(FISU),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cuyo</a:t>
            </a:r>
            <a:r>
              <a:rPr dirty="0" sz="1100" spc="-40">
                <a:latin typeface="Times New Roman"/>
                <a:cs typeface="Times New Roman"/>
              </a:rPr>
              <a:t> objetivo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se</a:t>
            </a:r>
            <a:r>
              <a:rPr dirty="0" sz="110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0F0F0F"/>
                </a:solidFill>
                <a:latin typeface="Times New Roman"/>
                <a:cs typeface="Times New Roman"/>
              </a:rPr>
              <a:t>encuentra</a:t>
            </a:r>
            <a:r>
              <a:rPr dirty="0" sz="110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51515"/>
                </a:solidFill>
                <a:latin typeface="Times New Roman"/>
                <a:cs typeface="Times New Roman"/>
              </a:rPr>
              <a:t>dirigido</a:t>
            </a:r>
            <a:r>
              <a:rPr dirty="0" sz="1100" spc="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11111"/>
                </a:solidFill>
                <a:latin typeface="Times New Roman"/>
                <a:cs typeface="Times New Roman"/>
              </a:rPr>
              <a:t>financiar</a:t>
            </a:r>
            <a:r>
              <a:rPr dirty="0" sz="110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la</a:t>
            </a:r>
            <a:r>
              <a:rPr dirty="0" sz="11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totalidad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las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actividades </a:t>
            </a:r>
            <a:r>
              <a:rPr dirty="0" sz="1100">
                <a:latin typeface="Times New Roman"/>
                <a:cs typeface="Times New Roman"/>
              </a:rPr>
              <a:t>que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resulten</a:t>
            </a:r>
            <a:r>
              <a:rPr dirty="0" sz="1100" spc="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necaariac</a:t>
            </a:r>
            <a:r>
              <a:rPr dirty="0" sz="1100" spc="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100" spc="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llevar</a:t>
            </a:r>
            <a:r>
              <a:rPr dirty="0" sz="110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adelante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10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objeto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10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Ley</a:t>
            </a:r>
            <a:r>
              <a:rPr dirty="0" sz="1100" spc="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F3F3F"/>
                </a:solidFill>
                <a:latin typeface="Times New Roman"/>
                <a:cs typeface="Times New Roman"/>
              </a:rPr>
              <a:t>N°</a:t>
            </a:r>
            <a:r>
              <a:rPr dirty="0" sz="1100" spc="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27.453</a:t>
            </a:r>
            <a:r>
              <a:rPr dirty="0" sz="110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y</a:t>
            </a:r>
            <a:r>
              <a:rPr dirty="0" sz="1100" spc="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32323"/>
                </a:solidFill>
                <a:latin typeface="Times New Roman"/>
                <a:cs typeface="Times New Roman"/>
              </a:rPr>
              <a:t>m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modificatoria.</a:t>
            </a:r>
            <a:endParaRPr sz="1100">
              <a:latin typeface="Times New Roman"/>
              <a:cs typeface="Times New Roman"/>
            </a:endParaRPr>
          </a:p>
          <a:p>
            <a:pPr algn="just" marL="130175" marR="13335">
              <a:lnSpc>
                <a:spcPct val="129800"/>
              </a:lnSpc>
              <a:spcBef>
                <a:spcPts val="815"/>
              </a:spcBef>
            </a:pPr>
            <a:r>
              <a:rPr dirty="0" sz="1100">
                <a:latin typeface="Times New Roman"/>
                <a:cs typeface="Times New Roman"/>
              </a:rPr>
              <a:t>Que,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artículo</a:t>
            </a:r>
            <a:r>
              <a:rPr dirty="0" sz="1100" spc="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5º</a:t>
            </a:r>
            <a:r>
              <a:rPr dirty="0" sz="110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100" spc="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misma</a:t>
            </a:r>
            <a:r>
              <a:rPr dirty="0" sz="1100" spc="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norma,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establece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que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el</a:t>
            </a:r>
            <a:r>
              <a:rPr dirty="0" sz="1100" spc="-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111111"/>
                </a:solidFill>
                <a:latin typeface="Times New Roman"/>
                <a:cs typeface="Times New Roman"/>
              </a:rPr>
              <a:t>ESTADO</a:t>
            </a:r>
            <a:r>
              <a:rPr dirty="0" sz="110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NACIONAL,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62626"/>
                </a:solidFill>
                <a:latin typeface="Times New Roman"/>
                <a:cs typeface="Times New Roman"/>
              </a:rPr>
              <a:t>a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través</a:t>
            </a:r>
            <a:r>
              <a:rPr dirty="0" sz="1100" spc="19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100" spc="1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10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0C0C0C"/>
                </a:solidFill>
                <a:latin typeface="Times New Roman"/>
                <a:cs typeface="Times New Roman"/>
              </a:rPr>
              <a:t>SECRETARÍA</a:t>
            </a:r>
            <a:r>
              <a:rPr dirty="0" sz="1100" spc="229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00" spc="1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INTEGRACIÓN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SOCIO</a:t>
            </a:r>
            <a:r>
              <a:rPr dirty="0" sz="1100" spc="1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URBANA</a:t>
            </a:r>
            <a:r>
              <a:rPr dirty="0" sz="1100" spc="1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será</a:t>
            </a:r>
            <a:r>
              <a:rPr dirty="0" sz="1100" spc="1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el </a:t>
            </a:r>
            <a:r>
              <a:rPr dirty="0" sz="1100" spc="-65">
                <a:solidFill>
                  <a:srgbClr val="181818"/>
                </a:solidFill>
                <a:latin typeface="Times New Roman"/>
                <a:cs typeface="Times New Roman"/>
              </a:rPr>
              <a:t>FIDUCIANTE</a:t>
            </a:r>
            <a:r>
              <a:rPr dirty="0" sz="1100" spc="1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0E0E0E"/>
                </a:solidFill>
                <a:latin typeface="Times New Roman"/>
                <a:cs typeface="Times New Roman"/>
              </a:rPr>
              <a:t>FIDEICOMISARIO</a:t>
            </a:r>
            <a:r>
              <a:rPr dirty="0" sz="1100" spc="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del</a:t>
            </a:r>
            <a:r>
              <a:rPr dirty="0" sz="110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FISU,</a:t>
            </a:r>
            <a:r>
              <a:rPr dirty="0" sz="110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y</a:t>
            </a:r>
            <a:r>
              <a:rPr dirty="0" sz="110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el </a:t>
            </a:r>
            <a:r>
              <a:rPr dirty="0" sz="1100" spc="-70">
                <a:latin typeface="Times New Roman"/>
                <a:cs typeface="Times New Roman"/>
              </a:rPr>
              <a:t>FIDUCIARIO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setá</a:t>
            </a:r>
            <a:r>
              <a:rPr dirty="0" sz="110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entidad </a:t>
            </a:r>
            <a:r>
              <a:rPr dirty="0" sz="1100" spc="-40">
                <a:solidFill>
                  <a:srgbClr val="1C1C1C"/>
                </a:solidFill>
                <a:latin typeface="Times New Roman"/>
                <a:cs typeface="Times New Roman"/>
              </a:rPr>
              <a:t>seleccionada</a:t>
            </a:r>
            <a:r>
              <a:rPr dirty="0" sz="1100" spc="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10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mencionada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Secretaria,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que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A0A0A"/>
                </a:solidFill>
                <a:latin typeface="Times New Roman"/>
                <a:cs typeface="Times New Roman"/>
              </a:rPr>
              <a:t>actuará</a:t>
            </a:r>
            <a:r>
              <a:rPr dirty="0" sz="110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como</a:t>
            </a:r>
            <a:r>
              <a:rPr dirty="0" sz="110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F0F0F"/>
                </a:solidFill>
                <a:latin typeface="Times New Roman"/>
                <a:cs typeface="Times New Roman"/>
              </a:rPr>
              <a:t>administmdor</a:t>
            </a:r>
            <a:r>
              <a:rPr dirty="0" sz="110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los </a:t>
            </a:r>
            <a:r>
              <a:rPr dirty="0" sz="1100" spc="-70">
                <a:latin typeface="Times New Roman"/>
                <a:cs typeface="Times New Roman"/>
              </a:rPr>
              <a:t>bienes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0E0E0E"/>
                </a:solidFill>
                <a:latin typeface="Times New Roman"/>
                <a:cs typeface="Times New Roman"/>
              </a:rPr>
              <a:t>que</a:t>
            </a:r>
            <a:r>
              <a:rPr dirty="0" sz="1100" spc="-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se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0E0E0E"/>
                </a:solidFill>
                <a:latin typeface="Times New Roman"/>
                <a:cs typeface="Times New Roman"/>
              </a:rPr>
              <a:t>transmiten</a:t>
            </a:r>
            <a:r>
              <a:rPr dirty="0" sz="1100" spc="-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0A0A0A"/>
                </a:solidFill>
                <a:latin typeface="Times New Roman"/>
                <a:cs typeface="Times New Roman"/>
              </a:rPr>
              <a:t>en</a:t>
            </a:r>
            <a:r>
              <a:rPr dirty="0" sz="1100" spc="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A1A1A"/>
                </a:solidFill>
                <a:latin typeface="Times New Roman"/>
                <a:cs typeface="Times New Roman"/>
              </a:rPr>
              <a:t>fideicomiso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10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F1F1F"/>
                </a:solidFill>
                <a:latin typeface="Times New Roman"/>
                <a:cs typeface="Times New Roman"/>
              </a:rPr>
              <a:t>conformidad</a:t>
            </a:r>
            <a:r>
              <a:rPr dirty="0" sz="110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C0C0C"/>
                </a:solidFill>
                <a:latin typeface="Times New Roman"/>
                <a:cs typeface="Times New Roman"/>
              </a:rPr>
              <a:t>con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70">
                <a:solidFill>
                  <a:srgbClr val="242424"/>
                </a:solidFill>
                <a:latin typeface="Times New Roman"/>
                <a:cs typeface="Times New Roman"/>
              </a:rPr>
              <a:t>las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31313"/>
                </a:solidFill>
                <a:latin typeface="Times New Roman"/>
                <a:cs typeface="Times New Roman"/>
              </a:rPr>
              <a:t>pautas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0E0E0E"/>
                </a:solidFill>
                <a:latin typeface="Times New Roman"/>
                <a:cs typeface="Times New Roman"/>
              </a:rPr>
              <a:t>establecidas</a:t>
            </a:r>
            <a:r>
              <a:rPr dirty="0" sz="1100" spc="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Times New Roman"/>
                <a:cs typeface="Times New Roman"/>
              </a:rPr>
              <a:t>en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100" spc="-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Contrato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10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Fideicomiso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y</a:t>
            </a:r>
            <a:r>
              <a:rPr dirty="0" sz="110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las</a:t>
            </a:r>
            <a:r>
              <a:rPr dirty="0" sz="110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11111"/>
                </a:solidFill>
                <a:latin typeface="Times New Roman"/>
                <a:cs typeface="Times New Roman"/>
              </a:rPr>
              <a:t>instrucciones</a:t>
            </a:r>
            <a:r>
              <a:rPr dirty="0" sz="1100" spc="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31313"/>
                </a:solidFill>
                <a:latin typeface="Times New Roman"/>
                <a:cs typeface="Times New Roman"/>
              </a:rPr>
              <a:t>dispuestas</a:t>
            </a:r>
            <a:r>
              <a:rPr dirty="0" sz="110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62626"/>
                </a:solidFill>
                <a:latin typeface="Times New Roman"/>
                <a:cs typeface="Times New Roman"/>
              </a:rPr>
              <a:t>por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el</a:t>
            </a:r>
            <a:r>
              <a:rPr dirty="0" sz="110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70">
                <a:solidFill>
                  <a:srgbClr val="0A0A0A"/>
                </a:solidFill>
                <a:latin typeface="Times New Roman"/>
                <a:cs typeface="Times New Roman"/>
              </a:rPr>
              <a:t>COMITÉ</a:t>
            </a:r>
            <a:r>
              <a:rPr dirty="0" sz="110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y/o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quien </a:t>
            </a:r>
            <a:r>
              <a:rPr dirty="0" sz="1100" spc="-55">
                <a:solidFill>
                  <a:srgbClr val="181818"/>
                </a:solidFill>
                <a:latin typeface="Times New Roman"/>
                <a:cs typeface="Times New Roman"/>
              </a:rPr>
              <a:t>este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C1C1C"/>
                </a:solidFill>
                <a:latin typeface="Times New Roman"/>
                <a:cs typeface="Times New Roman"/>
              </a:rPr>
              <a:t>designe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32323"/>
                </a:solidFill>
                <a:latin typeface="Times New Roman"/>
                <a:cs typeface="Times New Roman"/>
              </a:rPr>
              <a:t>en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2A2A2A"/>
                </a:solidFill>
                <a:latin typeface="Times New Roman"/>
                <a:cs typeface="Times New Roman"/>
              </a:rPr>
              <a:t>su</a:t>
            </a:r>
            <a:r>
              <a:rPr dirty="0" sz="110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reemplazo.</a:t>
            </a:r>
            <a:endParaRPr sz="1100">
              <a:latin typeface="Times New Roman"/>
              <a:cs typeface="Times New Roman"/>
            </a:endParaRPr>
          </a:p>
          <a:p>
            <a:pPr algn="just" marL="137795" marR="10160" indent="-125730">
              <a:lnSpc>
                <a:spcPct val="132900"/>
              </a:lnSpc>
              <a:spcBef>
                <a:spcPts val="765"/>
              </a:spcBef>
            </a:pPr>
            <a:r>
              <a:rPr dirty="0" sz="1100">
                <a:solidFill>
                  <a:srgbClr val="9C9C9C"/>
                </a:solidFill>
                <a:latin typeface="Times New Roman"/>
                <a:cs typeface="Times New Roman"/>
              </a:rPr>
              <a:t>-</a:t>
            </a:r>
            <a:r>
              <a:rPr dirty="0" sz="1100" spc="204">
                <a:solidFill>
                  <a:srgbClr val="9C9C9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Que,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artículo</a:t>
            </a:r>
            <a:r>
              <a:rPr dirty="0" sz="110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5º</a:t>
            </a:r>
            <a:r>
              <a:rPr dirty="0" sz="1100" spc="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del</a:t>
            </a:r>
            <a:r>
              <a:rPr dirty="0" sz="110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Decreto</a:t>
            </a:r>
            <a:r>
              <a:rPr dirty="0" sz="110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819/2019,</a:t>
            </a:r>
            <a:r>
              <a:rPr dirty="0" sz="110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se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estableció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12121"/>
                </a:solidFill>
                <a:latin typeface="Times New Roman"/>
                <a:cs typeface="Times New Roman"/>
              </a:rPr>
              <a:t>que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10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COMITÉ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estará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encargado</a:t>
            </a:r>
            <a:r>
              <a:rPr dirty="0" sz="1100" spc="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fijar</a:t>
            </a:r>
            <a:r>
              <a:rPr dirty="0" sz="1100" spc="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las</a:t>
            </a:r>
            <a:r>
              <a:rPr dirty="0" sz="11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condiciones,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80808"/>
                </a:solidFill>
                <a:latin typeface="Times New Roman"/>
                <a:cs typeface="Times New Roman"/>
              </a:rPr>
              <a:t>impartir</a:t>
            </a:r>
            <a:r>
              <a:rPr dirty="0" sz="1100" spc="8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E0E0E"/>
                </a:solidFill>
                <a:latin typeface="Times New Roman"/>
                <a:cs typeface="Times New Roman"/>
              </a:rPr>
              <a:t>instnicciones</a:t>
            </a:r>
            <a:r>
              <a:rPr dirty="0" sz="1100" spc="1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y/o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F0F0F"/>
                </a:solidFill>
                <a:latin typeface="Times New Roman"/>
                <a:cs typeface="Times New Roman"/>
              </a:rPr>
              <a:t>autorizar</a:t>
            </a:r>
            <a:r>
              <a:rPr dirty="0" sz="1100" spc="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cn</a:t>
            </a:r>
            <a:r>
              <a:rPr dirty="0" sz="110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C0C0C"/>
                </a:solidFill>
                <a:latin typeface="Times New Roman"/>
                <a:cs typeface="Times New Roman"/>
              </a:rPr>
              <a:t>forma </a:t>
            </a:r>
            <a:r>
              <a:rPr dirty="0" sz="1100" spc="-30">
                <a:solidFill>
                  <a:srgbClr val="151515"/>
                </a:solidFill>
                <a:latin typeface="Times New Roman"/>
                <a:cs typeface="Times New Roman"/>
              </a:rPr>
              <a:t>previa </a:t>
            </a:r>
            <a:r>
              <a:rPr dirty="0" sz="1100">
                <a:latin typeface="Times New Roman"/>
                <a:cs typeface="Times New Roman"/>
              </a:rPr>
              <a:t>las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actividades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10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cargo</a:t>
            </a:r>
            <a:r>
              <a:rPr dirty="0" sz="110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del </a:t>
            </a:r>
            <a:r>
              <a:rPr dirty="0" sz="1100" spc="-60">
                <a:solidFill>
                  <a:srgbClr val="111111"/>
                </a:solidFill>
                <a:latin typeface="Times New Roman"/>
                <a:cs typeface="Times New Roman"/>
              </a:rPr>
              <a:t>FIDUCIARIO,</a:t>
            </a:r>
            <a:r>
              <a:rPr dirty="0" sz="110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cuando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ast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corresponda,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y</a:t>
            </a:r>
            <a:r>
              <a:rPr dirty="0" sz="1100" spc="-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efectuar 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su</a:t>
            </a:r>
            <a:r>
              <a:rPr dirty="0" sz="1100" spc="-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seguimiento.</a:t>
            </a:r>
            <a:endParaRPr sz="1100">
              <a:latin typeface="Times New Roman"/>
              <a:cs typeface="Times New Roman"/>
            </a:endParaRPr>
          </a:p>
          <a:p>
            <a:pPr algn="just" marL="143510" marR="5080" indent="-1905">
              <a:lnSpc>
                <a:spcPct val="127099"/>
              </a:lnSpc>
              <a:spcBef>
                <a:spcPts val="785"/>
              </a:spcBef>
            </a:pP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Que,</a:t>
            </a:r>
            <a:r>
              <a:rPr dirty="0" sz="1100" spc="2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acuerdo</a:t>
            </a:r>
            <a:r>
              <a:rPr dirty="0" sz="1100" spc="2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al</a:t>
            </a:r>
            <a:r>
              <a:rPr dirty="0" sz="1100" spc="2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ardculo</a:t>
            </a:r>
            <a:r>
              <a:rPr dirty="0" sz="1100" spc="2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7º</a:t>
            </a:r>
            <a:r>
              <a:rPr dirty="0" sz="1100" spc="2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del</a:t>
            </a:r>
            <a:r>
              <a:rPr dirty="0" sz="1100" spc="2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80808"/>
                </a:solidFill>
                <a:latin typeface="Times New Roman"/>
                <a:cs typeface="Times New Roman"/>
              </a:rPr>
              <a:t>aludido</a:t>
            </a:r>
            <a:r>
              <a:rPr dirty="0" sz="1100" spc="2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Decreto,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100" spc="22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SECRETARIA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DE </a:t>
            </a:r>
            <a:r>
              <a:rPr dirty="0" sz="1100" spc="-55">
                <a:latin typeface="Times New Roman"/>
                <a:cs typeface="Times New Roman"/>
              </a:rPr>
              <a:t>INTEGRACIÓN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111111"/>
                </a:solidFill>
                <a:latin typeface="Times New Roman"/>
                <a:cs typeface="Times New Roman"/>
              </a:rPr>
              <a:t>SOCIO-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URBANA,</a:t>
            </a:r>
            <a:r>
              <a:rPr dirty="0" sz="110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C0C0C"/>
                </a:solidFill>
                <a:latin typeface="Times New Roman"/>
                <a:cs typeface="Times New Roman"/>
              </a:rPr>
              <a:t>dependiente</a:t>
            </a:r>
            <a:r>
              <a:rPr dirty="0" sz="110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entonces</a:t>
            </a:r>
            <a:r>
              <a:rPr dirty="0" sz="110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del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81818"/>
                </a:solidFill>
                <a:latin typeface="Times New Roman"/>
                <a:cs typeface="Times New Roman"/>
              </a:rPr>
              <a:t>MINISTERIO</a:t>
            </a:r>
            <a:r>
              <a:rPr dirty="0" sz="110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F2F2F"/>
                </a:solidFill>
                <a:latin typeface="Times New Roman"/>
                <a:cs typeface="Times New Roman"/>
              </a:rPr>
              <a:t>DE </a:t>
            </a:r>
            <a:r>
              <a:rPr dirty="0" sz="1100" spc="-50">
                <a:solidFill>
                  <a:srgbClr val="0F0F0F"/>
                </a:solidFill>
                <a:latin typeface="Times New Roman"/>
                <a:cs typeface="Times New Roman"/>
              </a:rPr>
              <a:t>SALUD</a:t>
            </a:r>
            <a:r>
              <a:rPr dirty="0" sz="1100" spc="1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Y</a:t>
            </a:r>
            <a:r>
              <a:rPr dirty="0" sz="1100" spc="1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solidFill>
                  <a:srgbClr val="151515"/>
                </a:solidFill>
                <a:latin typeface="Times New Roman"/>
                <a:cs typeface="Times New Roman"/>
              </a:rPr>
              <a:t>DESARROLLO</a:t>
            </a:r>
            <a:r>
              <a:rPr dirty="0" sz="1100" spc="1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11111"/>
                </a:solidFill>
                <a:latin typeface="Times New Roman"/>
                <a:cs typeface="Times New Roman"/>
              </a:rPr>
              <a:t>SOCIAL,</a:t>
            </a:r>
            <a:r>
              <a:rPr dirty="0" sz="1100" spc="1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80808"/>
                </a:solidFill>
                <a:latin typeface="Times New Roman"/>
                <a:cs typeface="Times New Roman"/>
              </a:rPr>
              <a:t>actual</a:t>
            </a:r>
            <a:r>
              <a:rPr dirty="0" sz="1100" spc="1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MINISGRIO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100" spc="1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DESARROLLO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01911" y="8814045"/>
            <a:ext cx="103505" cy="1949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00" spc="-50">
                <a:solidFill>
                  <a:srgbClr val="151515"/>
                </a:solidFill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56636" y="8764530"/>
            <a:ext cx="3951604" cy="46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5405" marR="5080" indent="-53340">
              <a:lnSpc>
                <a:spcPct val="130600"/>
              </a:lnSpc>
              <a:spcBef>
                <a:spcPts val="95"/>
              </a:spcBef>
            </a:pP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dirty="0" sz="1100" spc="1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62626"/>
                </a:solidFill>
                <a:latin typeface="Times New Roman"/>
                <a:cs typeface="Times New Roman"/>
              </a:rPr>
              <a:t>realizará</a:t>
            </a:r>
            <a:r>
              <a:rPr dirty="0" sz="1100" spc="2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las</a:t>
            </a:r>
            <a:r>
              <a:rPr dirty="0" sz="1100" spc="1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acciones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que</a:t>
            </a:r>
            <a:r>
              <a:rPr dirty="0" sz="1100" spc="1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A1A1A"/>
                </a:solidFill>
                <a:latin typeface="Times New Roman"/>
                <a:cs typeface="Times New Roman"/>
              </a:rPr>
              <a:t>considere</a:t>
            </a:r>
            <a:r>
              <a:rPr dirty="0" sz="1100" spc="2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0A0A0A"/>
                </a:solidFill>
                <a:latin typeface="Times New Roman"/>
                <a:cs typeface="Times New Roman"/>
              </a:rPr>
              <a:t>necesarias</a:t>
            </a:r>
            <a:r>
              <a:rPr dirty="0" sz="1100" spc="16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y</a:t>
            </a:r>
            <a:r>
              <a:rPr dirty="0" sz="1100" spc="1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C1C1C"/>
                </a:solidFill>
                <a:latin typeface="Times New Roman"/>
                <a:cs typeface="Times New Roman"/>
              </a:rPr>
              <a:t>conducentes</a:t>
            </a:r>
            <a:r>
              <a:rPr dirty="0" sz="1100" spc="2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para</a:t>
            </a:r>
            <a:r>
              <a:rPr dirty="0" sz="1100" spc="1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la </a:t>
            </a:r>
            <a:r>
              <a:rPr dirty="0" sz="1100" spc="-45">
                <a:solidFill>
                  <a:srgbClr val="0E0E0E"/>
                </a:solidFill>
                <a:latin typeface="Times New Roman"/>
                <a:cs typeface="Times New Roman"/>
              </a:rPr>
              <a:t>tación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0E0E0E"/>
                </a:solidFill>
                <a:latin typeface="Times New Roman"/>
                <a:cs typeface="Times New Roman"/>
              </a:rPr>
              <a:t>del</a:t>
            </a:r>
            <a:r>
              <a:rPr dirty="0" sz="1100" spc="-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FISU.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19118" y="9631706"/>
            <a:ext cx="822325" cy="28067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075"/>
              </a:lnSpc>
              <a:spcBef>
                <a:spcPts val="130"/>
              </a:spcBef>
            </a:pPr>
            <a:r>
              <a:rPr dirty="0" sz="950" spc="-10" b="1">
                <a:latin typeface="Times New Roman"/>
                <a:cs typeface="Times New Roman"/>
              </a:rPr>
              <a:t>aldonado</a:t>
            </a:r>
            <a:r>
              <a:rPr dirty="0" sz="950" spc="35" b="1">
                <a:latin typeface="Times New Roman"/>
                <a:cs typeface="Times New Roman"/>
              </a:rPr>
              <a:t> </a:t>
            </a:r>
            <a:r>
              <a:rPr dirty="0" sz="950" spc="-10" b="1">
                <a:latin typeface="Times New Roman"/>
                <a:cs typeface="Times New Roman"/>
              </a:rPr>
              <a:t>Pedro</a:t>
            </a:r>
            <a:endParaRPr sz="950">
              <a:latin typeface="Times New Roman"/>
              <a:cs typeface="Times New Roman"/>
            </a:endParaRPr>
          </a:p>
          <a:p>
            <a:pPr marL="55244">
              <a:lnSpc>
                <a:spcPts val="894"/>
              </a:lnSpc>
            </a:pPr>
            <a:r>
              <a:rPr dirty="0" sz="800" spc="-125">
                <a:latin typeface="Times New Roman"/>
                <a:cs typeface="Times New Roman"/>
              </a:rPr>
              <a:t>DNI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 spc="-20" b="1">
                <a:solidFill>
                  <a:srgbClr val="0F0F0F"/>
                </a:solidFill>
                <a:latin typeface="Times New Roman"/>
                <a:cs typeface="Times New Roman"/>
              </a:rPr>
              <a:t>92.</a:t>
            </a:r>
            <a:r>
              <a:rPr dirty="0" sz="800" spc="-12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00" spc="-10" b="1">
                <a:latin typeface="Times New Roman"/>
                <a:cs typeface="Times New Roman"/>
              </a:rPr>
              <a:t>199.c32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58073" y="9528549"/>
            <a:ext cx="52069" cy="1822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000" spc="-400">
                <a:solidFill>
                  <a:srgbClr val="E6E6E6"/>
                </a:solidFill>
                <a:latin typeface="Comic Sans MS"/>
                <a:cs typeface="Comic Sans MS"/>
              </a:rPr>
              <a:t>\</a:t>
            </a:r>
            <a:endParaRPr sz="1000">
              <a:latin typeface="Comic Sans MS"/>
              <a:cs typeface="Comic Sans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33493" y="9528549"/>
            <a:ext cx="1005840" cy="281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>
              <a:lnSpc>
                <a:spcPts val="1115"/>
              </a:lnSpc>
              <a:spcBef>
                <a:spcPts val="125"/>
              </a:spcBef>
            </a:pPr>
            <a:r>
              <a:rPr dirty="0" sz="1000" spc="-100">
                <a:solidFill>
                  <a:srgbClr val="282828"/>
                </a:solidFill>
                <a:latin typeface="Comic Sans MS"/>
                <a:cs typeface="Comic Sans MS"/>
              </a:rPr>
              <a:t>RNeao</a:t>
            </a:r>
            <a:r>
              <a:rPr dirty="0" sz="1000" spc="10">
                <a:solidFill>
                  <a:srgbClr val="282828"/>
                </a:solidFill>
                <a:latin typeface="Comic Sans MS"/>
                <a:cs typeface="Comic Sans MS"/>
              </a:rPr>
              <a:t> </a:t>
            </a:r>
            <a:r>
              <a:rPr dirty="0" sz="1000" spc="-120">
                <a:solidFill>
                  <a:srgbClr val="131313"/>
                </a:solidFill>
                <a:latin typeface="Comic Sans MS"/>
                <a:cs typeface="Comic Sans MS"/>
              </a:rPr>
              <a:t>LoMo4</a:t>
            </a:r>
            <a:r>
              <a:rPr dirty="0" sz="1000" spc="229">
                <a:solidFill>
                  <a:srgbClr val="131313"/>
                </a:solidFill>
                <a:latin typeface="Comic Sans MS"/>
                <a:cs typeface="Comic Sans MS"/>
              </a:rPr>
              <a:t> </a:t>
            </a:r>
            <a:r>
              <a:rPr dirty="0" sz="1000" spc="-30">
                <a:solidFill>
                  <a:srgbClr val="1A1A1A"/>
                </a:solidFill>
                <a:latin typeface="Comic Sans MS"/>
                <a:cs typeface="Comic Sans MS"/>
              </a:rPr>
              <a:t>coge</a:t>
            </a:r>
            <a:endParaRPr sz="1000">
              <a:latin typeface="Comic Sans MS"/>
              <a:cs typeface="Comic Sans MS"/>
            </a:endParaRPr>
          </a:p>
          <a:p>
            <a:pPr algn="ctr">
              <a:lnSpc>
                <a:spcPts val="875"/>
              </a:lnSpc>
            </a:pPr>
            <a:r>
              <a:rPr dirty="0" sz="800" spc="-10" b="1">
                <a:solidFill>
                  <a:srgbClr val="161616"/>
                </a:solidFill>
                <a:latin typeface="Times New Roman"/>
                <a:cs typeface="Times New Roman"/>
              </a:rPr>
              <a:t>ON</a:t>
            </a:r>
            <a:r>
              <a:rPr dirty="0" sz="800" spc="-2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00" spc="55" b="1">
                <a:solidFill>
                  <a:srgbClr val="181818"/>
                </a:solidFill>
                <a:latin typeface="Times New Roman"/>
                <a:cs typeface="Times New Roman"/>
              </a:rPr>
              <a:t>332J29t5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96427" y="9650383"/>
            <a:ext cx="711835" cy="3689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990"/>
              </a:lnSpc>
              <a:spcBef>
                <a:spcPts val="95"/>
              </a:spcBef>
            </a:pPr>
            <a:r>
              <a:rPr dirty="0" sz="900" spc="80" b="1">
                <a:latin typeface="Times New Roman"/>
                <a:cs typeface="Times New Roman"/>
              </a:rPr>
              <a:t>casco</a:t>
            </a:r>
            <a:r>
              <a:rPr dirty="0" sz="900" spc="125" b="1"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111111"/>
                </a:solidFill>
                <a:latin typeface="Times New Roman"/>
                <a:cs typeface="Times New Roman"/>
              </a:rPr>
              <a:t>Fabián</a:t>
            </a:r>
            <a:endParaRPr sz="900">
              <a:latin typeface="Times New Roman"/>
              <a:cs typeface="Times New Roman"/>
            </a:endParaRPr>
          </a:p>
          <a:p>
            <a:pPr algn="ctr">
              <a:lnSpc>
                <a:spcPts val="780"/>
              </a:lnSpc>
            </a:pPr>
            <a:r>
              <a:rPr dirty="0" sz="800" spc="-130">
                <a:solidFill>
                  <a:srgbClr val="212121"/>
                </a:solidFill>
                <a:latin typeface="Courier New"/>
                <a:cs typeface="Courier New"/>
              </a:rPr>
              <a:t>ONI</a:t>
            </a:r>
            <a:r>
              <a:rPr dirty="0" sz="800" spc="-250">
                <a:solidFill>
                  <a:srgbClr val="212121"/>
                </a:solidFill>
                <a:latin typeface="Courier New"/>
                <a:cs typeface="Courier New"/>
              </a:rPr>
              <a:t> </a:t>
            </a:r>
            <a:r>
              <a:rPr dirty="0" sz="800" spc="-10">
                <a:latin typeface="Courier New"/>
                <a:cs typeface="Courier New"/>
              </a:rPr>
              <a:t>25.378Ülr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30"/>
              </a:lnSpc>
            </a:pPr>
            <a:r>
              <a:rPr dirty="0" sz="850" spc="-10">
                <a:solidFill>
                  <a:srgbClr val="212121"/>
                </a:solidFill>
                <a:latin typeface="Courier New"/>
                <a:cs typeface="Courier New"/>
              </a:rPr>
              <a:t>Tesoém</a:t>
            </a:r>
            <a:endParaRPr sz="8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1625" y="9296276"/>
            <a:ext cx="695865" cy="59809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1827" y="9261093"/>
            <a:ext cx="946064" cy="41436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65762" y="9698917"/>
            <a:ext cx="441757" cy="82091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5224" y="1913554"/>
            <a:ext cx="4418330" cy="199580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8415" marR="5715" indent="1270">
              <a:lnSpc>
                <a:spcPct val="144900"/>
              </a:lnSpc>
              <a:spcBef>
                <a:spcPts val="80"/>
              </a:spcBef>
            </a:pP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Que,</a:t>
            </a:r>
            <a:r>
              <a:rPr dirty="0" sz="1000" spc="32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en</a:t>
            </a:r>
            <a:r>
              <a:rPr dirty="0" sz="1000" spc="36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viftud</a:t>
            </a:r>
            <a:r>
              <a:rPr dirty="0" sz="1000" spc="325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333333"/>
                </a:solidFill>
                <a:latin typeface="Times New Roman"/>
                <a:cs typeface="Times New Roman"/>
              </a:rPr>
              <a:t>‹fe</a:t>
            </a:r>
            <a:r>
              <a:rPr dirty="0" sz="1000" spc="31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ello,</a:t>
            </a:r>
            <a:r>
              <a:rPr dirty="0" sz="1000" spc="30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mediante</a:t>
            </a:r>
            <a:r>
              <a:rPr dirty="0" sz="1000" spc="33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3A3A3A"/>
                </a:solidFill>
                <a:latin typeface="Times New Roman"/>
                <a:cs typeface="Times New Roman"/>
              </a:rPr>
              <a:t>la</a:t>
            </a:r>
            <a:r>
              <a:rPr dirty="0" sz="1000" spc="300">
                <a:solidFill>
                  <a:srgbClr val="3A3A3A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Resolución</a:t>
            </a:r>
            <a:r>
              <a:rPr dirty="0" sz="1000" spc="34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identificada</a:t>
            </a:r>
            <a:r>
              <a:rPr dirty="0" sz="1000" spc="345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000" spc="-20">
                <a:solidFill>
                  <a:srgbClr val="181818"/>
                </a:solidFill>
                <a:latin typeface="Times New Roman"/>
                <a:cs typeface="Times New Roman"/>
              </a:rPr>
              <a:t>como </a:t>
            </a:r>
            <a:r>
              <a:rPr dirty="0" sz="1000" spc="-20">
                <a:latin typeface="Times New Roman"/>
                <a:cs typeface="Times New Roman"/>
              </a:rPr>
              <a:t>RESOL-</a:t>
            </a:r>
            <a:r>
              <a:rPr dirty="0" sz="1000" spc="-10">
                <a:latin typeface="Times New Roman"/>
                <a:cs typeface="Times New Roman"/>
              </a:rPr>
              <a:t>2020-1018-</a:t>
            </a:r>
            <a:r>
              <a:rPr dirty="0" sz="1000" spc="-20">
                <a:latin typeface="Times New Roman"/>
                <a:cs typeface="Times New Roman"/>
              </a:rPr>
              <a:t>APN-</a:t>
            </a:r>
            <a:r>
              <a:rPr dirty="0" sz="1000">
                <a:latin typeface="Times New Roman"/>
                <a:cs typeface="Times New Roman"/>
              </a:rPr>
              <a:t>MDS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se</a:t>
            </a:r>
            <a:r>
              <a:rPr dirty="0" sz="1000" spc="4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desiga6</a:t>
            </a:r>
            <a:r>
              <a:rPr dirty="0" sz="1000" spc="4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cozao</a:t>
            </a:r>
            <a:r>
              <a:rPr dirty="0" sz="1000" spc="36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adzoioistmdor,</a:t>
            </a:r>
            <a:r>
              <a:rPr dirty="0" sz="1000" spc="3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ca</a:t>
            </a:r>
            <a:r>
              <a:rPr dirty="0" sz="1000" spc="3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cazá«tcr</a:t>
            </a:r>
            <a:r>
              <a:rPr dirty="0" sz="1000" spc="34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383838"/>
                </a:solidFill>
                <a:latin typeface="Times New Roman"/>
                <a:cs typeface="Times New Roman"/>
              </a:rPr>
              <a:t>de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FIDUCIARIO</a:t>
            </a:r>
            <a:r>
              <a:rPr dirty="0" sz="1000" spc="3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del</a:t>
            </a:r>
            <a:r>
              <a:rPr dirty="0" sz="1000" spc="2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FONDO</a:t>
            </a:r>
            <a:r>
              <a:rPr dirty="0" sz="1000" spc="2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00" spc="2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INTEGRACIÓN</a:t>
            </a:r>
            <a:r>
              <a:rPr dirty="0" sz="1000" spc="3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SOCIO</a:t>
            </a:r>
            <a:r>
              <a:rPr dirty="0" sz="1000" spc="2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URBANA</a:t>
            </a:r>
            <a:r>
              <a:rPr dirty="0" sz="1000" spc="2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(FISU),</a:t>
            </a:r>
            <a:r>
              <a:rPr dirty="0" sz="1000" spc="2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endParaRPr sz="1000">
              <a:latin typeface="Times New Roman"/>
              <a:cs typeface="Times New Roman"/>
            </a:endParaRPr>
          </a:p>
          <a:p>
            <a:pPr algn="just" marL="12700" marR="5080" indent="6985">
              <a:lnSpc>
                <a:spcPct val="143100"/>
              </a:lnSpc>
              <a:spcBef>
                <a:spcPts val="5"/>
              </a:spcBef>
            </a:pP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acuerdo</a:t>
            </a:r>
            <a:r>
              <a:rPr dirty="0" sz="1000" spc="1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con</a:t>
            </a:r>
            <a:r>
              <a:rPr dirty="0" sz="1000" spc="1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las</a:t>
            </a:r>
            <a:r>
              <a:rPr dirty="0" sz="1000" spc="17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instrucciones</a:t>
            </a:r>
            <a:r>
              <a:rPr dirty="0" sz="100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que</a:t>
            </a:r>
            <a:r>
              <a:rPr dirty="0" sz="1000" spc="11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le</a:t>
            </a:r>
            <a:r>
              <a:rPr dirty="0" sz="100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imparta</a:t>
            </a:r>
            <a:r>
              <a:rPr dirty="0" sz="1000" spc="1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el</a:t>
            </a:r>
            <a:r>
              <a:rPr dirty="0" sz="1000" spc="10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COMITÉ,</a:t>
            </a:r>
            <a:r>
              <a:rPr dirty="0" sz="1000" spc="1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conforme</a:t>
            </a:r>
            <a:r>
              <a:rPr dirty="0" sz="1000" spc="1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establezca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61616"/>
                </a:solidFill>
                <a:latin typeface="Times New Roman"/>
                <a:cs typeface="Times New Roman"/>
              </a:rPr>
              <a:t>el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contrato</a:t>
            </a:r>
            <a:r>
              <a:rPr dirty="0" sz="1000" spc="1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fideicomiso,</a:t>
            </a:r>
            <a:r>
              <a:rPr dirty="0" sz="100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00" spc="8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BICR</a:t>
            </a:r>
            <a:r>
              <a:rPr dirty="0" sz="1000" spc="1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FIDEICOMISOS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S.A.</a:t>
            </a:r>
            <a:r>
              <a:rPr dirty="0" sz="1000" spc="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00" spc="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se</a:t>
            </a:r>
            <a:r>
              <a:rPr dirty="0" sz="100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aprob6</a:t>
            </a:r>
            <a:r>
              <a:rPr dirty="0" sz="100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el</a:t>
            </a:r>
            <a:r>
              <a:rPr dirty="0" sz="100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"Contesto</a:t>
            </a:r>
            <a:r>
              <a:rPr dirty="0" sz="1000" spc="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C1C1C"/>
                </a:solidFill>
                <a:latin typeface="Times New Roman"/>
                <a:cs typeface="Times New Roman"/>
              </a:rPr>
              <a:t>de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Fideicomiso</a:t>
            </a:r>
            <a:r>
              <a:rPr dirty="0" sz="1000" spc="3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00" spc="25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FONDO</a:t>
            </a:r>
            <a:r>
              <a:rPr dirty="0" sz="1000" spc="26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254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INTEGRACIÓN</a:t>
            </a:r>
            <a:r>
              <a:rPr dirty="0" sz="1000" spc="3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SOCIO-URBANA”,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00" spc="229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E0E0E"/>
                </a:solidFill>
                <a:latin typeface="Times New Roman"/>
                <a:cs typeface="Times New Roman"/>
              </a:rPr>
              <a:t>suscribirse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entm</a:t>
            </a:r>
            <a:r>
              <a:rPr dirty="0" sz="1000" spc="165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el</a:t>
            </a:r>
            <a:r>
              <a:rPr dirty="0" sz="1000" spc="14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MINISTERIO</a:t>
            </a:r>
            <a:r>
              <a:rPr dirty="0" sz="1000" spc="195"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000" spc="165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DESARROLLO</a:t>
            </a:r>
            <a:r>
              <a:rPr dirty="0" sz="1000" spc="204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SOCIAL,</a:t>
            </a:r>
            <a:r>
              <a:rPr dirty="0" sz="1000" spc="14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que</a:t>
            </a:r>
            <a:r>
              <a:rPr dirty="0" sz="1000" spc="484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000" spc="4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través</a:t>
            </a:r>
            <a:r>
              <a:rPr dirty="0" sz="1000" spc="135">
                <a:solidFill>
                  <a:srgbClr val="080808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4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363636"/>
                </a:solidFill>
                <a:latin typeface="Times New Roman"/>
                <a:cs typeface="Times New Roman"/>
              </a:rPr>
              <a:t>la </a:t>
            </a:r>
            <a:r>
              <a:rPr dirty="0" sz="1000">
                <a:latin typeface="Times New Roman"/>
                <a:cs typeface="Times New Roman"/>
              </a:rPr>
              <a:t>SECRETARÍA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000" spc="3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INTEGRACIÓN</a:t>
            </a:r>
            <a:r>
              <a:rPr dirty="0" sz="1000" spc="4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SOCIO</a:t>
            </a:r>
            <a:r>
              <a:rPr dirty="0" sz="1000" spc="3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URBANA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reviste</a:t>
            </a:r>
            <a:r>
              <a:rPr dirty="0" sz="1000" spc="3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el</a:t>
            </a:r>
            <a:r>
              <a:rPr dirty="0" sz="1000" spc="3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carácter</a:t>
            </a:r>
            <a:r>
              <a:rPr dirty="0" sz="1000" spc="3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12121"/>
                </a:solidFill>
                <a:latin typeface="Times New Roman"/>
                <a:cs typeface="Times New Roman"/>
              </a:rPr>
              <a:t>de </a:t>
            </a:r>
            <a:r>
              <a:rPr dirty="0" sz="1000">
                <a:latin typeface="Times New Roman"/>
                <a:cs typeface="Times New Roman"/>
              </a:rPr>
              <a:t>fiduciante,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y</a:t>
            </a:r>
            <a:r>
              <a:rPr dirty="0" sz="1000" spc="-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BICE</a:t>
            </a:r>
            <a:r>
              <a:rPr dirty="0" sz="100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F0F0F"/>
                </a:solidFill>
                <a:latin typeface="Times New Roman"/>
                <a:cs typeface="Times New Roman"/>
              </a:rPr>
              <a:t>FIDEICOMISOS</a:t>
            </a:r>
            <a:r>
              <a:rPr dirty="0" sz="1000" spc="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S.A.,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en</a:t>
            </a:r>
            <a:r>
              <a:rPr dirty="0" sz="1000" spc="-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su</a:t>
            </a:r>
            <a:r>
              <a:rPr dirty="0" sz="10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carácter</a:t>
            </a:r>
            <a:r>
              <a:rPr dirty="0" sz="100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0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F1F1F"/>
                </a:solidFill>
                <a:latin typeface="Times New Roman"/>
                <a:cs typeface="Times New Roman"/>
              </a:rPr>
              <a:t>fiduciario.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78214" y="4031655"/>
            <a:ext cx="4110354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75920" algn="l"/>
                <a:tab pos="707390" algn="l"/>
                <a:tab pos="1129665" algn="l"/>
                <a:tab pos="1341755" algn="l"/>
                <a:tab pos="1604010" algn="l"/>
                <a:tab pos="2252980" algn="l"/>
                <a:tab pos="2516505" algn="l"/>
                <a:tab pos="2938145" algn="l"/>
                <a:tab pos="3550920" algn="l"/>
                <a:tab pos="3957954" algn="l"/>
              </a:tabLst>
            </a:pPr>
            <a:r>
              <a:rPr dirty="0" sz="1150" spc="-25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15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2B2B2B"/>
                </a:solidFill>
                <a:latin typeface="Times New Roman"/>
                <a:cs typeface="Times New Roman"/>
              </a:rPr>
              <a:t>con</a:t>
            </a:r>
            <a:r>
              <a:rPr dirty="0" sz="1150">
                <a:solidFill>
                  <a:srgbClr val="2B2B2B"/>
                </a:solidFill>
                <a:latin typeface="Times New Roman"/>
                <a:cs typeface="Times New Roman"/>
              </a:rPr>
              <a:t>	</a:t>
            </a:r>
            <a:r>
              <a:rPr dirty="0" sz="1150" spc="-20">
                <a:solidFill>
                  <a:srgbClr val="212121"/>
                </a:solidFill>
                <a:latin typeface="Times New Roman"/>
                <a:cs typeface="Times New Roman"/>
              </a:rPr>
              <a:t>fecha</a:t>
            </a:r>
            <a:r>
              <a:rPr dirty="0" sz="11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9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150" spc="-10">
                <a:solidFill>
                  <a:srgbClr val="1C1C1C"/>
                </a:solidFill>
                <a:latin typeface="Times New Roman"/>
                <a:cs typeface="Times New Roman"/>
              </a:rPr>
              <a:t>diciembre</a:t>
            </a:r>
            <a:r>
              <a:rPr dirty="0" sz="115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15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dirty="0" sz="1150" spc="-10">
                <a:solidFill>
                  <a:srgbClr val="262626"/>
                </a:solidFill>
                <a:latin typeface="Times New Roman"/>
                <a:cs typeface="Times New Roman"/>
              </a:rPr>
              <a:t>2oio,</a:t>
            </a:r>
            <a:r>
              <a:rPr dirty="0" sz="1150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242424"/>
                </a:solidFill>
                <a:latin typeface="Times New Roman"/>
                <a:cs typeface="Times New Roman"/>
              </a:rPr>
              <a:t>sam</a:t>
            </a:r>
            <a:r>
              <a:rPr dirty="0" sz="115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0F0F0F"/>
                </a:solidFill>
                <a:latin typeface="Times New Roman"/>
                <a:cs typeface="Times New Roman"/>
              </a:rPr>
              <a:t>r«i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150" spc="-25">
                <a:solidFill>
                  <a:srgbClr val="0F0F0F"/>
                </a:solidFill>
                <a:latin typeface="Times New Roman"/>
                <a:cs typeface="Times New Roman"/>
              </a:rPr>
              <a:t>iw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33343" y="3992564"/>
            <a:ext cx="163830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spc="-25">
                <a:solidFill>
                  <a:srgbClr val="232323"/>
                </a:solidFill>
                <a:latin typeface="Times New Roman"/>
                <a:cs typeface="Times New Roman"/>
              </a:rPr>
              <a:t>pe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78787" y="4208219"/>
            <a:ext cx="4421505" cy="50139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4604" marR="21590">
              <a:lnSpc>
                <a:spcPct val="142400"/>
              </a:lnSpc>
              <a:spcBef>
                <a:spcPts val="110"/>
              </a:spcBef>
              <a:tabLst>
                <a:tab pos="616585" algn="l"/>
                <a:tab pos="1406525" algn="l"/>
                <a:tab pos="1925320" algn="l"/>
                <a:tab pos="3136265" algn="l"/>
                <a:tab pos="3862704" algn="l"/>
              </a:tabLst>
            </a:pPr>
            <a:r>
              <a:rPr dirty="0" sz="1000" spc="-20">
                <a:latin typeface="Times New Roman"/>
                <a:cs typeface="Times New Roman"/>
              </a:rPr>
              <a:t>RESOL-</a:t>
            </a:r>
            <a:r>
              <a:rPr dirty="0" sz="1000" spc="-10">
                <a:latin typeface="Times New Roman"/>
                <a:cs typeface="Times New Roman"/>
              </a:rPr>
              <a:t>2020-1137-</a:t>
            </a:r>
            <a:r>
              <a:rPr dirty="0" sz="1000" spc="-20">
                <a:latin typeface="Times New Roman"/>
                <a:cs typeface="Times New Roman"/>
              </a:rPr>
              <a:t>APN-</a:t>
            </a:r>
            <a:r>
              <a:rPr dirty="0" sz="1000">
                <a:latin typeface="Times New Roman"/>
                <a:cs typeface="Times New Roman"/>
              </a:rPr>
              <a:t>MDS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se</a:t>
            </a:r>
            <a:r>
              <a:rPr dirty="0" sz="1000" spc="1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protocolizó</a:t>
            </a:r>
            <a:r>
              <a:rPr dirty="0" sz="1000" spc="25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el</a:t>
            </a:r>
            <a:r>
              <a:rPr dirty="0" sz="1000" spc="1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CONTRATO</a:t>
            </a:r>
            <a:r>
              <a:rPr dirty="0" sz="1000" spc="2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00" spc="1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80808"/>
                </a:solidFill>
                <a:latin typeface="Times New Roman"/>
                <a:cs typeface="Times New Roman"/>
              </a:rPr>
              <a:t>FIDEICOMISO </a:t>
            </a:r>
            <a:r>
              <a:rPr dirty="0" sz="1000" spc="-25">
                <a:latin typeface="Times New Roman"/>
                <a:cs typeface="Times New Roman"/>
              </a:rPr>
              <a:t>DEL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FONDO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25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INTEGRACIÓN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SOCIO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000" spc="-25">
                <a:latin typeface="Times New Roman"/>
                <a:cs typeface="Times New Roman"/>
              </a:rPr>
              <a:t>URBANA </a:t>
            </a:r>
            <a:r>
              <a:rPr dirty="0" sz="1000" spc="-20">
                <a:latin typeface="Times New Roman"/>
                <a:cs typeface="Times New Roman"/>
              </a:rPr>
              <a:t>(IF-.2020-85021684-</a:t>
            </a:r>
            <a:r>
              <a:rPr dirty="0" sz="1000" spc="-25">
                <a:latin typeface="Times New Roman"/>
                <a:cs typeface="Times New Roman"/>
              </a:rPr>
              <a:t>APN-</a:t>
            </a:r>
            <a:r>
              <a:rPr dirty="0" sz="1000" spc="-10">
                <a:latin typeface="Times New Roman"/>
                <a:cs typeface="Times New Roman"/>
              </a:rPr>
              <a:t>CSP#MDS).</a:t>
            </a:r>
            <a:endParaRPr sz="1000">
              <a:latin typeface="Times New Roman"/>
              <a:cs typeface="Times New Roman"/>
            </a:endParaRPr>
          </a:p>
          <a:p>
            <a:pPr algn="just" marL="12700" marR="6985" indent="-635">
              <a:lnSpc>
                <a:spcPct val="142800"/>
              </a:lnSpc>
              <a:spcBef>
                <a:spcPts val="810"/>
              </a:spcBef>
            </a:pP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000" spc="1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conforme</a:t>
            </a:r>
            <a:r>
              <a:rPr dirty="0" sz="1000" spc="1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lo</a:t>
            </a:r>
            <a:r>
              <a:rPr dirty="0" sz="1000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prescrito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en</a:t>
            </a:r>
            <a:r>
              <a:rPr dirty="0" sz="1000" spc="10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la</a:t>
            </a:r>
            <a:r>
              <a:rPr dirty="0" sz="100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Resolución</a:t>
            </a:r>
            <a:r>
              <a:rPr dirty="0" sz="1000" spc="1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N•</a:t>
            </a:r>
            <a:r>
              <a:rPr dirty="0" sz="100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RESOL-2020-2-APN-SIS#MDS,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A2A2A"/>
                </a:solidFill>
                <a:latin typeface="Times New Roman"/>
                <a:cs typeface="Times New Roman"/>
              </a:rPr>
              <a:t>se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estableció</a:t>
            </a:r>
            <a:r>
              <a:rPr dirty="0" sz="1000" spc="3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00" spc="2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integración</a:t>
            </a:r>
            <a:r>
              <a:rPr dirty="0" sz="1000" spc="2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del</a:t>
            </a:r>
            <a:r>
              <a:rPr dirty="0" sz="1000" spc="2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Comitt</a:t>
            </a:r>
            <a:r>
              <a:rPr dirty="0" sz="1000" spc="2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Ejecutivo</a:t>
            </a:r>
            <a:r>
              <a:rPr dirty="0" sz="1000" spc="229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00" spc="20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FONDO</a:t>
            </a:r>
            <a:r>
              <a:rPr dirty="0" sz="1000" spc="229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00" spc="2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F0F0F"/>
                </a:solidFill>
                <a:latin typeface="Times New Roman"/>
                <a:cs typeface="Times New Roman"/>
              </a:rPr>
              <a:t>INTEGRACIÓN </a:t>
            </a:r>
            <a:r>
              <a:rPr dirty="0" sz="1000">
                <a:latin typeface="Times New Roman"/>
                <a:cs typeface="Times New Roman"/>
              </a:rPr>
              <a:t>SOCIO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URBANA</a:t>
            </a:r>
            <a:r>
              <a:rPr dirty="0" sz="1000" spc="2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00" spc="1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se</a:t>
            </a:r>
            <a:r>
              <a:rPr dirty="0" sz="1000" spc="1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de£rni6</a:t>
            </a:r>
            <a:r>
              <a:rPr dirty="0" sz="1000" spc="1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que</a:t>
            </a:r>
            <a:r>
              <a:rPr dirty="0" sz="1000" spc="1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el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mismo</a:t>
            </a:r>
            <a:r>
              <a:rPr dirty="0" sz="100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es</a:t>
            </a:r>
            <a:r>
              <a:rPr dirty="0" sz="1000" spc="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presidido</a:t>
            </a:r>
            <a:r>
              <a:rPr dirty="0" sz="1000" spc="1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por</a:t>
            </a:r>
            <a:r>
              <a:rPr dirty="0" sz="100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0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z="1000" spc="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00" spc="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titular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00" spc="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81818"/>
                </a:solidFill>
                <a:latin typeface="Times New Roman"/>
                <a:cs typeface="Times New Roman"/>
              </a:rPr>
              <a:t>la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SECRETARÍA</a:t>
            </a:r>
            <a:r>
              <a:rPr dirty="0" sz="1000" spc="4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00" spc="-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D6D6D6"/>
                </a:solidFill>
                <a:latin typeface="Times New Roman"/>
                <a:cs typeface="Times New Roman"/>
              </a:rPr>
              <a:t>'</a:t>
            </a:r>
            <a:r>
              <a:rPr dirty="0" sz="1000" spc="25">
                <a:solidFill>
                  <a:srgbClr val="D6D6D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INTEGRACIÓN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SOCIO</a:t>
            </a:r>
            <a:r>
              <a:rPr dirty="0" sz="1000" spc="37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URBANA</a:t>
            </a:r>
            <a:r>
              <a:rPr dirty="0" sz="1000" spc="3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del</a:t>
            </a:r>
            <a:r>
              <a:rPr dirty="0" sz="1000" spc="3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MINIST£R1O</a:t>
            </a:r>
            <a:r>
              <a:rPr dirty="0" sz="1000" spc="3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endParaRPr sz="100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490"/>
              </a:spcBef>
            </a:pPr>
            <a:r>
              <a:rPr dirty="0" sz="1000" spc="-10">
                <a:latin typeface="Times New Roman"/>
                <a:cs typeface="Times New Roman"/>
              </a:rPr>
              <a:t>DESARROLLO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SOCIAL,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0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acuerdo</a:t>
            </a:r>
            <a:r>
              <a:rPr dirty="0" sz="100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dirty="0" sz="100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lo</a:t>
            </a:r>
            <a:r>
              <a:rPr dirty="0" sz="100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establecido</a:t>
            </a:r>
            <a:r>
              <a:rPr dirty="0" sz="100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en</a:t>
            </a:r>
            <a:r>
              <a:rPr dirty="0" sz="100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el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A0A0A"/>
                </a:solidFill>
                <a:latin typeface="Times New Roman"/>
                <a:cs typeface="Times New Roman"/>
              </a:rPr>
              <a:t>Decreto</a:t>
            </a:r>
            <a:r>
              <a:rPr dirty="0" sz="1000" spc="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 i="1">
                <a:solidFill>
                  <a:srgbClr val="212121"/>
                </a:solidFill>
                <a:latin typeface="Cambria"/>
                <a:cs typeface="Cambria"/>
              </a:rPr>
              <a:t>N°</a:t>
            </a:r>
            <a:r>
              <a:rPr dirty="0" sz="1000" spc="114" i="1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819</a:t>
            </a:r>
            <a:r>
              <a:rPr dirty="0" sz="100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del</a:t>
            </a:r>
            <a:r>
              <a:rPr dirty="0" sz="100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64646"/>
                </a:solidFill>
                <a:latin typeface="Times New Roman"/>
                <a:cs typeface="Times New Roman"/>
              </a:rPr>
              <a:t>5</a:t>
            </a:r>
            <a:r>
              <a:rPr dirty="0" sz="100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endParaRPr sz="10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diciembre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2019.</a:t>
            </a:r>
            <a:endParaRPr sz="1050">
              <a:latin typeface="Times New Roman"/>
              <a:cs typeface="Times New Roman"/>
            </a:endParaRPr>
          </a:p>
          <a:p>
            <a:pPr algn="just" marL="17145" marR="5080" indent="2540">
              <a:lnSpc>
                <a:spcPct val="143600"/>
              </a:lnSpc>
              <a:spcBef>
                <a:spcPts val="825"/>
              </a:spcBef>
            </a:pP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Que</a:t>
            </a:r>
            <a:r>
              <a:rPr dirty="0" sz="1000" spc="1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el</a:t>
            </a:r>
            <a:r>
              <a:rPr dirty="0" sz="1000" spc="1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Comité</a:t>
            </a:r>
            <a:r>
              <a:rPr dirty="0" sz="1000" spc="1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Ejecutivo</a:t>
            </a:r>
            <a:r>
              <a:rPr dirty="0" sz="1000" spc="1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dcl</a:t>
            </a:r>
            <a:r>
              <a:rPr dirty="0" sz="1000" spc="1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PONDO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00" spc="1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INTEGRACIÓN</a:t>
            </a:r>
            <a:r>
              <a:rPr dirty="0" sz="1000" spc="1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SOCIO</a:t>
            </a:r>
            <a:r>
              <a:rPr dirty="0" sz="1000" spc="1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URBANA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31313"/>
                </a:solidFill>
                <a:latin typeface="Times New Roman"/>
                <a:cs typeface="Times New Roman"/>
              </a:rPr>
              <a:t>ha </a:t>
            </a:r>
            <a:r>
              <a:rPr dirty="0" sz="1000">
                <a:latin typeface="Times New Roman"/>
                <a:cs typeface="Times New Roman"/>
              </a:rPr>
              <a:t>aprobado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(Acta</a:t>
            </a:r>
            <a:r>
              <a:rPr dirty="0" sz="100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N°</a:t>
            </a:r>
            <a:r>
              <a:rPr dirty="0" sz="100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57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00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81818"/>
                </a:solidFill>
                <a:latin typeface="Times New Roman"/>
                <a:cs typeface="Times New Roman"/>
              </a:rPr>
              <a:t>fecha</a:t>
            </a:r>
            <a:r>
              <a:rPr dirty="0" sz="100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21</a:t>
            </a:r>
            <a:r>
              <a:rPr dirty="0" sz="1000" spc="-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0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abril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0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2022)</a:t>
            </a:r>
            <a:r>
              <a:rPr dirty="0" sz="10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0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A1A1A"/>
                </a:solidFill>
                <a:latin typeface="Times New Roman"/>
                <a:cs typeface="Times New Roman"/>
              </a:rPr>
              <a:t>Ltnan</a:t>
            </a:r>
            <a:r>
              <a:rPr dirty="0" sz="100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0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Acción</a:t>
            </a:r>
            <a:r>
              <a:rPr dirty="0" sz="100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33333"/>
                </a:solidFill>
                <a:latin typeface="Times New Roman"/>
                <a:cs typeface="Times New Roman"/>
              </a:rPr>
              <a:t>B3</a:t>
            </a:r>
            <a:r>
              <a:rPr dirty="0" sz="1000" spc="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“Acciones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para</a:t>
            </a:r>
            <a:r>
              <a:rPr dirty="0" sz="1000" spc="13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el</a:t>
            </a:r>
            <a:r>
              <a:rPr dirty="0" sz="1000" spc="13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Repoblaoiiento</a:t>
            </a:r>
            <a:r>
              <a:rPr dirty="0" sz="1000" spc="12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Comunitario</a:t>
            </a:r>
            <a:r>
              <a:rPr dirty="0" sz="1000" spc="15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000" spc="14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00" spc="4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Argentina"</a:t>
            </a:r>
            <a:r>
              <a:rPr dirty="0" sz="1000" spc="16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3B3B3B"/>
                </a:solidFill>
                <a:latin typeface="Times New Roman"/>
                <a:cs typeface="Times New Roman"/>
              </a:rPr>
              <a:t>y</a:t>
            </a:r>
            <a:r>
              <a:rPr dirty="0" sz="1000" spc="4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su</a:t>
            </a:r>
            <a:r>
              <a:rPr dirty="0" sz="1000" spc="4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correspondiente </a:t>
            </a:r>
            <a:r>
              <a:rPr dirty="0" sz="1000">
                <a:latin typeface="Times New Roman"/>
                <a:cs typeface="Times New Roman"/>
              </a:rPr>
              <a:t>INSTRUCTIVO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OPERATIVO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PARA</a:t>
            </a:r>
            <a:r>
              <a:rPr dirty="0" sz="1000" spc="2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EL</a:t>
            </a:r>
            <a:r>
              <a:rPr dirty="0" sz="1000" spc="2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OTORGAMIENTO</a:t>
            </a:r>
            <a:r>
              <a:rPr dirty="0" sz="1000" spc="3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000" spc="2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80808"/>
                </a:solidFill>
                <a:latin typeface="Times New Roman"/>
                <a:cs typeface="Times New Roman"/>
              </a:rPr>
              <a:t>SUBSIDIOS </a:t>
            </a:r>
            <a:r>
              <a:rPr dirty="0" sz="1000">
                <a:latin typeface="Times New Roman"/>
                <a:cs typeface="Times New Roman"/>
              </a:rPr>
              <a:t>DESTINADOS</a:t>
            </a:r>
            <a:r>
              <a:rPr dirty="0" sz="1000" spc="480"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AL</a:t>
            </a:r>
            <a:r>
              <a:rPr dirty="0" sz="1000" spc="459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DESARROLLO</a:t>
            </a:r>
            <a:r>
              <a:rPr dirty="0" sz="1000" spc="254">
                <a:latin typeface="Times New Roman"/>
                <a:cs typeface="Times New Roman"/>
              </a:rPr>
              <a:t>  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00" spc="465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NUEVAS</a:t>
            </a:r>
            <a:r>
              <a:rPr dirty="0" sz="1000" spc="495">
                <a:latin typeface="Times New Roman"/>
                <a:cs typeface="Times New Roman"/>
              </a:rPr>
              <a:t>  </a:t>
            </a:r>
            <a:r>
              <a:rPr dirty="0" sz="1000" spc="-10">
                <a:solidFill>
                  <a:srgbClr val="1C1C1C"/>
                </a:solidFill>
                <a:latin typeface="Times New Roman"/>
                <a:cs typeface="Times New Roman"/>
              </a:rPr>
              <a:t>COMUNIDADES </a:t>
            </a:r>
            <a:r>
              <a:rPr dirty="0" sz="1000">
                <a:latin typeface="Times New Roman"/>
                <a:cs typeface="Times New Roman"/>
              </a:rPr>
              <a:t>ORGANIZADAS</a:t>
            </a:r>
            <a:r>
              <a:rPr dirty="0" sz="1000" spc="220"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000" spc="15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TRAVÉS</a:t>
            </a:r>
            <a:r>
              <a:rPr dirty="0" sz="1000" spc="18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DEL</a:t>
            </a:r>
            <a:r>
              <a:rPr dirty="0" sz="1000" spc="14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FONDO</a:t>
            </a:r>
            <a:r>
              <a:rPr dirty="0" sz="1000" spc="16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000" spc="14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INTEGRACIÓN</a:t>
            </a:r>
            <a:r>
              <a:rPr dirty="0" sz="1000" spc="18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000" spc="-10">
                <a:solidFill>
                  <a:srgbClr val="161616"/>
                </a:solidFill>
                <a:latin typeface="Times New Roman"/>
                <a:cs typeface="Times New Roman"/>
              </a:rPr>
              <a:t>SOCIO </a:t>
            </a:r>
            <a:r>
              <a:rPr dirty="0" sz="1000" spc="-10">
                <a:solidFill>
                  <a:srgbClr val="0C0C0C"/>
                </a:solidFill>
                <a:latin typeface="Times New Roman"/>
                <a:cs typeface="Times New Roman"/>
              </a:rPr>
              <a:t>URBANA.</a:t>
            </a:r>
            <a:endParaRPr sz="1000">
              <a:latin typeface="Times New Roman"/>
              <a:cs typeface="Times New Roman"/>
            </a:endParaRPr>
          </a:p>
          <a:p>
            <a:pPr marL="25400" marR="8890" indent="-1905">
              <a:lnSpc>
                <a:spcPct val="135900"/>
              </a:lnSpc>
              <a:spcBef>
                <a:spcPts val="890"/>
              </a:spcBef>
              <a:tabLst>
                <a:tab pos="1682750" algn="l"/>
              </a:tabLst>
            </a:pP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Que</a:t>
            </a:r>
            <a:r>
              <a:rPr dirty="0" sz="1000" spc="12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383838"/>
                </a:solidFill>
                <a:latin typeface="Times New Roman"/>
                <a:cs typeface="Times New Roman"/>
              </a:rPr>
              <a:t>eri</a:t>
            </a:r>
            <a:r>
              <a:rPr dirty="0" sz="1000" spc="130">
                <a:solidFill>
                  <a:srgbClr val="383838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base</a:t>
            </a:r>
            <a:r>
              <a:rPr dirty="0" sz="1000" spc="47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informe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IF-2022-78438471-APN-</a:t>
            </a:r>
            <a:r>
              <a:rPr dirty="0" sz="1000">
                <a:latin typeface="Times New Roman"/>
                <a:cs typeface="Times New Roman"/>
              </a:rPr>
              <a:t>DDP#MfiS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1000" spc="130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r>
              <a:rPr dirty="0" sz="1000" spc="14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000" spc="-10">
                <a:solidFill>
                  <a:srgbClr val="1F1F1F"/>
                </a:solidFill>
                <a:latin typeface="Times New Roman"/>
                <a:cs typeface="Times New Roman"/>
              </a:rPr>
              <a:t>informe </a:t>
            </a:r>
            <a:r>
              <a:rPr dirty="0" sz="1000" spc="-10">
                <a:latin typeface="Times New Roman"/>
                <a:cs typeface="Times New Roman"/>
              </a:rPr>
              <a:t>IF-2022-79035342-APN-</a:t>
            </a:r>
            <a:r>
              <a:rPr dirty="0" sz="1000">
                <a:latin typeface="Times New Roman"/>
                <a:cs typeface="Times New Roman"/>
              </a:rPr>
              <a:t>CTLASU#MDS,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el</a:t>
            </a:r>
            <a:r>
              <a:rPr dirty="0" sz="1000" spc="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í2OMITÉ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A1A1A"/>
                </a:solidFill>
                <a:latin typeface="Times New Roman"/>
                <a:cs typeface="Times New Roman"/>
              </a:rPr>
              <a:t>EJECUTIVO</a:t>
            </a:r>
            <a:r>
              <a:rPr dirty="0" sz="1000" spc="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dcl</a:t>
            </a:r>
            <a:r>
              <a:rPr dirty="0" sz="10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FONDO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endParaRPr sz="1000">
              <a:latin typeface="Times New Roman"/>
              <a:cs typeface="Times New Roman"/>
            </a:endParaRPr>
          </a:p>
          <a:p>
            <a:pPr marL="24130" marR="11430" indent="1270">
              <a:lnSpc>
                <a:spcPts val="1750"/>
              </a:lnSpc>
              <a:spcBef>
                <a:spcPts val="65"/>
              </a:spcBef>
            </a:pPr>
            <a:r>
              <a:rPr dirty="0" sz="1000" spc="-10">
                <a:latin typeface="Times New Roman"/>
                <a:cs typeface="Times New Roman"/>
              </a:rPr>
              <a:t>INTEGRACIÓN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SOCIO</a:t>
            </a:r>
            <a:r>
              <a:rPr dirty="0" sz="1000" spc="11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URBANA</a:t>
            </a:r>
            <a:r>
              <a:rPr dirty="0" sz="100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83838"/>
                </a:solidFill>
                <a:latin typeface="Times New Roman"/>
                <a:cs typeface="Times New Roman"/>
              </a:rPr>
              <a:t>en</a:t>
            </a:r>
            <a:r>
              <a:rPr dirty="0" sz="100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su</a:t>
            </a:r>
            <a:r>
              <a:rPr dirty="0" sz="100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reunión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0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04/08/2022</a:t>
            </a:r>
            <a:r>
              <a:rPr dirty="0" sz="100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procedió</a:t>
            </a:r>
            <a:r>
              <a:rPr dirty="0" sz="100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sz="100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aprobar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el</a:t>
            </a:r>
            <a:r>
              <a:rPr dirty="0" sz="1000" spc="-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presente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Proyecto</a:t>
            </a:r>
            <a:r>
              <a:rPr dirty="0" sz="1000" spc="-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000" spc="-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61616"/>
                </a:solidFill>
                <a:latin typeface="Times New Roman"/>
                <a:cs typeface="Times New Roman"/>
              </a:rPr>
              <a:t>instruir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0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la</a:t>
            </a:r>
            <a:r>
              <a:rPr dirty="0" sz="1000" spc="-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11111"/>
                </a:solidFill>
                <a:latin typeface="Times New Roman"/>
                <a:cs typeface="Times New Roman"/>
              </a:rPr>
              <a:t>Presidencia</a:t>
            </a:r>
            <a:r>
              <a:rPr dirty="0" sz="1000" spc="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sz="1000" spc="-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suscribir</a:t>
            </a:r>
            <a:r>
              <a:rPr dirty="0" sz="100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el</a:t>
            </a:r>
            <a:r>
              <a:rPr dirty="0" sz="100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respectivo</a:t>
            </a:r>
            <a:r>
              <a:rPr dirty="0" sz="100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CONVENIO.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marL="532765">
              <a:lnSpc>
                <a:spcPct val="100000"/>
              </a:lnSpc>
            </a:pP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0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lo</a:t>
            </a:r>
            <a:r>
              <a:rPr dirty="0" sz="100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solidFill>
                  <a:srgbClr val="131313"/>
                </a:solidFill>
                <a:latin typeface="Times New Roman"/>
                <a:cs typeface="Times New Roman"/>
              </a:rPr>
              <a:t>precedentemente</a:t>
            </a:r>
            <a:r>
              <a:rPr dirty="0" sz="100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expuesto,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las</a:t>
            </a:r>
            <a:r>
              <a:rPr dirty="0" sz="1000" spc="-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61616"/>
                </a:solidFill>
                <a:latin typeface="Times New Roman"/>
                <a:cs typeface="Times New Roman"/>
              </a:rPr>
              <a:t>‘TARTES”</a:t>
            </a:r>
            <a:r>
              <a:rPr dirty="0" sz="1000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262626"/>
                </a:solidFill>
                <a:latin typeface="Times New Roman"/>
                <a:cs typeface="Times New Roman"/>
              </a:rPr>
              <a:t>acuerdan: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9648" y="9752672"/>
            <a:ext cx="591185" cy="2546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ts val="830"/>
              </a:lnSpc>
              <a:spcBef>
                <a:spcPts val="120"/>
              </a:spcBef>
            </a:pPr>
            <a:r>
              <a:rPr dirty="0" sz="750">
                <a:solidFill>
                  <a:srgbClr val="0C0C0C"/>
                </a:solidFill>
                <a:latin typeface="Times New Roman"/>
                <a:cs typeface="Times New Roman"/>
              </a:rPr>
              <a:t>PI</a:t>
            </a:r>
            <a:r>
              <a:rPr dirty="0" sz="750" spc="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D1D1D"/>
                </a:solidFill>
                <a:latin typeface="Times New Roman"/>
                <a:cs typeface="Times New Roman"/>
              </a:rPr>
              <a:t>92.</a:t>
            </a:r>
            <a:r>
              <a:rPr dirty="0" sz="750" spc="-9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Times New Roman"/>
                <a:cs typeface="Times New Roman"/>
              </a:rPr>
              <a:t>I9S.432</a:t>
            </a:r>
            <a:endParaRPr sz="750">
              <a:latin typeface="Times New Roman"/>
              <a:cs typeface="Times New Roman"/>
            </a:endParaRPr>
          </a:p>
          <a:p>
            <a:pPr marL="35560">
              <a:lnSpc>
                <a:spcPts val="950"/>
              </a:lnSpc>
            </a:pPr>
            <a:r>
              <a:rPr dirty="0" sz="850" spc="-10">
                <a:solidFill>
                  <a:srgbClr val="111111"/>
                </a:solidFill>
                <a:latin typeface="Times New Roman"/>
                <a:cs typeface="Times New Roman"/>
              </a:rPr>
              <a:t>Presldenie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255420" y="9550266"/>
            <a:ext cx="65532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-55">
                <a:solidFill>
                  <a:srgbClr val="232323"/>
                </a:solidFill>
                <a:latin typeface="Times New Roman"/>
                <a:cs typeface="Times New Roman"/>
              </a:rPr>
              <a:t>Ottl</a:t>
            </a:r>
            <a:r>
              <a:rPr dirty="0" sz="85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850" spc="-20" b="1">
                <a:latin typeface="Times New Roman"/>
                <a:cs typeface="Times New Roman"/>
              </a:rPr>
              <a:t>33.242.915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31446" y="9630837"/>
            <a:ext cx="713105" cy="370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030"/>
              </a:lnSpc>
              <a:spcBef>
                <a:spcPts val="95"/>
              </a:spcBef>
            </a:pPr>
            <a:r>
              <a:rPr dirty="0" sz="900" b="1">
                <a:solidFill>
                  <a:srgbClr val="1F1F1F"/>
                </a:solidFill>
                <a:latin typeface="Times New Roman"/>
                <a:cs typeface="Times New Roman"/>
              </a:rPr>
              <a:t>Casco</a:t>
            </a:r>
            <a:r>
              <a:rPr dirty="0" sz="900" spc="27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Fabián</a:t>
            </a:r>
            <a:endParaRPr sz="900">
              <a:latin typeface="Times New Roman"/>
              <a:cs typeface="Times New Roman"/>
            </a:endParaRPr>
          </a:p>
          <a:p>
            <a:pPr algn="ctr">
              <a:lnSpc>
                <a:spcPts val="815"/>
              </a:lnSpc>
            </a:pPr>
            <a:r>
              <a:rPr dirty="0" sz="750" spc="-30">
                <a:solidFill>
                  <a:srgbClr val="0C0C0C"/>
                </a:solidFill>
                <a:latin typeface="Courier New"/>
                <a:cs typeface="Courier New"/>
              </a:rPr>
              <a:t>DNlZ5.378,117</a:t>
            </a:r>
            <a:endParaRPr sz="750">
              <a:latin typeface="Courier New"/>
              <a:cs typeface="Courier New"/>
            </a:endParaRPr>
          </a:p>
          <a:p>
            <a:pPr algn="ctr" marL="6350">
              <a:lnSpc>
                <a:spcPts val="865"/>
              </a:lnSpc>
            </a:pPr>
            <a:r>
              <a:rPr dirty="0" sz="750" spc="-10">
                <a:latin typeface="Times New Roman"/>
                <a:cs typeface="Times New Roman"/>
              </a:rPr>
              <a:t>Teeorero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4008" y="9061729"/>
            <a:ext cx="938246" cy="51991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0324" y="5871875"/>
            <a:ext cx="1188445" cy="37136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17207" y="9816191"/>
            <a:ext cx="437848" cy="7427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29731" y="1595283"/>
            <a:ext cx="1348728" cy="121183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70512" y="1933318"/>
            <a:ext cx="4420870" cy="39160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40"/>
              </a:spcBef>
            </a:pPr>
            <a:r>
              <a:rPr dirty="0" sz="1200" spc="-10" b="1">
                <a:solidFill>
                  <a:srgbClr val="161616"/>
                </a:solidFill>
                <a:latin typeface="Courier New"/>
                <a:cs typeface="Courier New"/>
              </a:rPr>
              <a:t>PRIMERA:OBMTO</a:t>
            </a:r>
            <a:endParaRPr sz="1200">
              <a:latin typeface="Courier New"/>
              <a:cs typeface="Courier New"/>
            </a:endParaRPr>
          </a:p>
          <a:p>
            <a:pPr algn="just" marL="15240" marR="5080" indent="6985">
              <a:lnSpc>
                <a:spcPct val="137600"/>
              </a:lnSpc>
              <a:spcBef>
                <a:spcPts val="819"/>
              </a:spcBef>
            </a:pP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CONVENIO</a:t>
            </a:r>
            <a:r>
              <a:rPr dirty="0" sz="1050" spc="1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tiene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por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objeto</a:t>
            </a:r>
            <a:r>
              <a:rPr dirty="0" sz="10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otorgamiento</a:t>
            </a:r>
            <a:r>
              <a:rPr dirty="0" sz="105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-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una</a:t>
            </a:r>
            <a:r>
              <a:rPr dirty="0" sz="105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D1D1D"/>
                </a:solidFill>
                <a:latin typeface="Times New Roman"/>
                <a:cs typeface="Times New Roman"/>
              </a:rPr>
              <a:t>asistencia</a:t>
            </a:r>
            <a:r>
              <a:rPr dirty="0" sz="1050" spc="-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financiera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por</a:t>
            </a:r>
            <a:r>
              <a:rPr dirty="0" sz="1050" spc="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parte</a:t>
            </a:r>
            <a:r>
              <a:rPr dirty="0" sz="10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“EL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FIDEICOMISO”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05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A2A2A"/>
                </a:solidFill>
                <a:latin typeface="Times New Roman"/>
                <a:cs typeface="Times New Roman"/>
              </a:rPr>
              <a:t>“UNIDAD</a:t>
            </a:r>
            <a:r>
              <a:rPr dirty="0" sz="10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EJECUTORA”</a:t>
            </a:r>
            <a:r>
              <a:rPr dirty="0" sz="10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para</a:t>
            </a:r>
            <a:r>
              <a:rPr dirty="0" sz="10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75">
                <a:solidFill>
                  <a:srgbClr val="151515"/>
                </a:solidFill>
                <a:latin typeface="Times New Roman"/>
                <a:cs typeface="Times New Roman"/>
              </a:rPr>
              <a:t>llflYar</a:t>
            </a:r>
            <a:r>
              <a:rPr dirty="0" sz="1050" spc="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050" spc="-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cabo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adquisición</a:t>
            </a:r>
            <a:r>
              <a:rPr dirty="0" sz="1050" spc="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del</a:t>
            </a:r>
            <a:r>
              <a:rPr dirty="0" sz="10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inmueble</a:t>
            </a:r>
            <a:r>
              <a:rPr dirty="0" sz="1050" spc="10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identificado</a:t>
            </a:r>
            <a:r>
              <a:rPr dirty="0" sz="1050" spc="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catastralmente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como</a:t>
            </a:r>
            <a:r>
              <a:rPr dirty="0" sz="105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Pdo.15</a:t>
            </a:r>
            <a:r>
              <a:rPr dirty="0" sz="105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Circ: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4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Pc:14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Partida</a:t>
            </a:r>
            <a:r>
              <a:rPr dirty="0" sz="1050" spc="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1316,</a:t>
            </a:r>
            <a:r>
              <a:rPr dirty="0" sz="10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Localidad</a:t>
            </a:r>
            <a:r>
              <a:rPr dirty="0" sz="10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Cañuclas,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Municipio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Caduelas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la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Provincia</a:t>
            </a:r>
            <a:r>
              <a:rPr dirty="0" sz="105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Buenos Aires,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y</a:t>
            </a:r>
            <a:r>
              <a:rPr dirty="0" sz="10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posterior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obras</a:t>
            </a:r>
            <a:r>
              <a:rPr dirty="0" sz="105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infraestructura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para</a:t>
            </a:r>
            <a:r>
              <a:rPr dirty="0" sz="1050" spc="-2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colocación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preliminar</a:t>
            </a:r>
            <a:r>
              <a:rPr dirty="0" sz="10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latin typeface="Times New Roman"/>
                <a:cs typeface="Times New Roman"/>
              </a:rPr>
              <a:t>servicios</a:t>
            </a:r>
            <a:r>
              <a:rPr dirty="0" sz="1050" spc="35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y</a:t>
            </a:r>
            <a:r>
              <a:rPr dirty="0" sz="1050" spc="3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regularizaci6n</a:t>
            </a:r>
            <a:r>
              <a:rPr dirty="0" sz="1050" spc="3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urbanística</a:t>
            </a:r>
            <a:r>
              <a:rPr dirty="0" sz="1050" spc="3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050" spc="36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lotes</a:t>
            </a:r>
            <a:r>
              <a:rPr dirty="0" sz="1050" spc="3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aptos</a:t>
            </a:r>
            <a:r>
              <a:rPr dirty="0" sz="1050" spc="3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pza</a:t>
            </a:r>
            <a:r>
              <a:rPr dirty="0" sz="1050" spc="15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residencia</a:t>
            </a:r>
            <a:r>
              <a:rPr dirty="0" sz="1050" spc="4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y</a:t>
            </a:r>
            <a:r>
              <a:rPr dirty="0" sz="1050" spc="3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usos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complementarios,</a:t>
            </a:r>
            <a:r>
              <a:rPr dirty="0" sz="1050" spc="-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conformidad</a:t>
            </a:r>
            <a:r>
              <a:rPr dirty="0" sz="1050" spc="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con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las</a:t>
            </a:r>
            <a:r>
              <a:rPr dirty="0" sz="10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previsiones</a:t>
            </a:r>
            <a:r>
              <a:rPr dirty="0" sz="1050" spc="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del</a:t>
            </a:r>
            <a:r>
              <a:rPr dirty="0" sz="10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“INSTRUCTIVO”.</a:t>
            </a:r>
            <a:endParaRPr sz="1050">
              <a:latin typeface="Times New Roman"/>
              <a:cs typeface="Times New Roman"/>
            </a:endParaRPr>
          </a:p>
          <a:p>
            <a:pPr algn="just" marL="12700" marR="16510" indent="5715">
              <a:lnSpc>
                <a:spcPct val="134400"/>
              </a:lnSpc>
              <a:spcBef>
                <a:spcPts val="860"/>
              </a:spcBef>
            </a:pP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“UNIDAD</a:t>
            </a:r>
            <a:r>
              <a:rPr dirty="0" sz="1050" spc="8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0C0C0C"/>
                </a:solidFill>
                <a:latin typeface="Times New Roman"/>
                <a:cs typeface="Times New Roman"/>
              </a:rPr>
              <a:t>EJECUTORA”</a:t>
            </a:r>
            <a:r>
              <a:rPr dirty="0" sz="10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declara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conocer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y</a:t>
            </a:r>
            <a:r>
              <a:rPr dirty="0" sz="1050" spc="-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someterse</a:t>
            </a:r>
            <a:r>
              <a:rPr dirty="0" sz="105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a</a:t>
            </a:r>
            <a:r>
              <a:rPr dirty="0" sz="1050" spc="-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los</a:t>
            </a:r>
            <a:r>
              <a:rPr dirty="0" sz="10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términos</a:t>
            </a:r>
            <a:r>
              <a:rPr dirty="0" sz="10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dispuestos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en</a:t>
            </a:r>
            <a:r>
              <a:rPr dirty="0" sz="10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0A0A0A"/>
                </a:solidFill>
                <a:latin typeface="Times New Roman"/>
                <a:cs typeface="Times New Roman"/>
              </a:rPr>
              <a:t>“INSTRUCTIVO”</a:t>
            </a:r>
            <a:r>
              <a:rPr dirty="0" sz="1050" spc="1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A0A0A"/>
                </a:solidFill>
                <a:latin typeface="Times New Roman"/>
                <a:cs typeface="Times New Roman"/>
              </a:rPr>
              <a:t>(IF-</a:t>
            </a:r>
            <a:r>
              <a:rPr dirty="0" sz="1050" spc="-40">
                <a:solidFill>
                  <a:srgbClr val="0A0A0A"/>
                </a:solidFill>
                <a:latin typeface="Times New Roman"/>
                <a:cs typeface="Times New Roman"/>
              </a:rPr>
              <a:t>2022-</a:t>
            </a:r>
            <a:r>
              <a:rPr dirty="0" sz="1050" spc="-45">
                <a:solidFill>
                  <a:srgbClr val="0A0A0A"/>
                </a:solidFill>
                <a:latin typeface="Times New Roman"/>
                <a:cs typeface="Times New Roman"/>
              </a:rPr>
              <a:t>46840550-</a:t>
            </a:r>
            <a:r>
              <a:rPr dirty="0" sz="1050" spc="-50">
                <a:solidFill>
                  <a:srgbClr val="0A0A0A"/>
                </a:solidFill>
                <a:latin typeface="Times New Roman"/>
                <a:cs typeface="Times New Roman"/>
              </a:rPr>
              <a:t>APN-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CEFISU#MDS).</a:t>
            </a:r>
            <a:endParaRPr sz="10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145"/>
              </a:spcBef>
            </a:pPr>
            <a:r>
              <a:rPr dirty="0" sz="1200" spc="-10" b="1">
                <a:latin typeface="Courier New"/>
                <a:cs typeface="Courier New"/>
              </a:rPr>
              <a:t>SEGUNDA:APORTEECONÓMRCO</a:t>
            </a:r>
            <a:endParaRPr sz="1200">
              <a:latin typeface="Courier New"/>
              <a:cs typeface="Courier New"/>
            </a:endParaRPr>
          </a:p>
          <a:p>
            <a:pPr algn="just" marL="16510" marR="10160" indent="4445">
              <a:lnSpc>
                <a:spcPct val="136200"/>
              </a:lnSpc>
              <a:spcBef>
                <a:spcPts val="780"/>
              </a:spcBef>
            </a:pP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“EL</a:t>
            </a:r>
            <a:r>
              <a:rPr dirty="0" sz="1050" spc="1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FIDEICOMISO”</a:t>
            </a:r>
            <a:r>
              <a:rPr dirty="0" sz="1050" spc="2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transferirá,</a:t>
            </a:r>
            <a:r>
              <a:rPr dirty="0" sz="1050" spc="2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43434"/>
                </a:solidFill>
                <a:latin typeface="Times New Roman"/>
                <a:cs typeface="Times New Roman"/>
              </a:rPr>
              <a:t>en</a:t>
            </a:r>
            <a:r>
              <a:rPr dirty="0" sz="1050" spc="19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función</a:t>
            </a:r>
            <a:r>
              <a:rPr dirty="0" sz="1050" spc="20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1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las</a:t>
            </a:r>
            <a:r>
              <a:rPr dirty="0" sz="1050" spc="1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disponibilidades</a:t>
            </a:r>
            <a:r>
              <a:rPr dirty="0" sz="1050" spc="1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1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fondos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existentes,</a:t>
            </a:r>
            <a:r>
              <a:rPr dirty="0" sz="1050" spc="32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la</a:t>
            </a:r>
            <a:r>
              <a:rPr dirty="0" sz="1050" spc="26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cantidad</a:t>
            </a:r>
            <a:r>
              <a:rPr dirty="0" sz="1050" spc="275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25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SEIS</a:t>
            </a:r>
            <a:r>
              <a:rPr dirty="0" sz="1050" spc="27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MILLONES</a:t>
            </a:r>
            <a:r>
              <a:rPr dirty="0" sz="1050" spc="290">
                <a:solidFill>
                  <a:srgbClr val="0A0A0A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CIENTO</a:t>
            </a:r>
            <a:r>
              <a:rPr dirty="0" sz="1050" spc="27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SIETE</a:t>
            </a:r>
            <a:r>
              <a:rPr dirty="0" sz="1050" spc="27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MIL </a:t>
            </a:r>
            <a:r>
              <a:rPr dirty="0" sz="1050" spc="-55">
                <a:latin typeface="Times New Roman"/>
                <a:cs typeface="Times New Roman"/>
              </a:rPr>
              <a:t>CUATROCIENTOS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(6</a:t>
            </a:r>
            <a:r>
              <a:rPr dirty="0" sz="1050" spc="-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107.400)</a:t>
            </a:r>
            <a:r>
              <a:rPr dirty="0" sz="10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Unidades</a:t>
            </a:r>
            <a:r>
              <a:rPr dirty="0" sz="1050" spc="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Vivienda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(UVI-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Ley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12121"/>
                </a:solidFill>
                <a:latin typeface="Times New Roman"/>
                <a:cs typeface="Times New Roman"/>
              </a:rPr>
              <a:t>N°</a:t>
            </a:r>
            <a:r>
              <a:rPr dirty="0" sz="1050" spc="-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27.271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y</a:t>
            </a:r>
            <a:r>
              <a:rPr dirty="0" sz="10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),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que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tomando</a:t>
            </a:r>
            <a:r>
              <a:rPr dirty="0" sz="105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como </a:t>
            </a:r>
            <a:r>
              <a:rPr dirty="0" sz="1050" spc="-20">
                <a:latin typeface="Times New Roman"/>
                <a:cs typeface="Times New Roman"/>
              </a:rPr>
              <a:t>referencia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el</a:t>
            </a:r>
            <a:r>
              <a:rPr dirty="0" sz="10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valot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fecha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26/07/2022,</a:t>
            </a:r>
            <a:r>
              <a:rPr dirty="0" sz="1050" spc="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equivale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a</a:t>
            </a:r>
            <a:r>
              <a:rPr dirty="0" sz="10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0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suma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PESOS </a:t>
            </a:r>
            <a:r>
              <a:rPr dirty="0" sz="1050" spc="-40">
                <a:latin typeface="Times New Roman"/>
                <a:cs typeface="Times New Roman"/>
              </a:rPr>
              <a:t>SETECIENTOS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81818"/>
                </a:solidFill>
                <a:latin typeface="Times New Roman"/>
                <a:cs typeface="Times New Roman"/>
              </a:rPr>
              <a:t>SESENTA</a:t>
            </a:r>
            <a:r>
              <a:rPr dirty="0" sz="1050" spc="1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Y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UN</a:t>
            </a:r>
            <a:r>
              <a:rPr dirty="0" sz="1050" spc="1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61616"/>
                </a:solidFill>
                <a:latin typeface="Times New Roman"/>
                <a:cs typeface="Times New Roman"/>
              </a:rPr>
              <a:t>MILLONES</a:t>
            </a:r>
            <a:r>
              <a:rPr dirty="0" sz="1050" spc="1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11111"/>
                </a:solidFill>
                <a:latin typeface="Times New Roman"/>
                <a:cs typeface="Times New Roman"/>
              </a:rPr>
              <a:t>NOVECIENTOS</a:t>
            </a:r>
            <a:r>
              <a:rPr dirty="0" sz="1050" spc="1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CINCUENTA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82828"/>
                </a:solidFill>
                <a:latin typeface="Times New Roman"/>
                <a:cs typeface="Times New Roman"/>
              </a:rPr>
              <a:t>Y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74621" y="5819866"/>
            <a:ext cx="2456180" cy="46355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60"/>
              </a:spcBef>
            </a:pPr>
            <a:r>
              <a:rPr dirty="0" sz="1050" spc="-40">
                <a:solidFill>
                  <a:srgbClr val="0E0E0E"/>
                </a:solidFill>
                <a:latin typeface="Times New Roman"/>
                <a:cs typeface="Times New Roman"/>
              </a:rPr>
              <a:t>NUEVE</a:t>
            </a:r>
            <a:r>
              <a:rPr dirty="0" sz="1050" spc="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MIL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31313"/>
                </a:solidFill>
                <a:latin typeface="Times New Roman"/>
                <a:cs typeface="Times New Roman"/>
              </a:rPr>
              <a:t>DOSCIENTOS</a:t>
            </a:r>
            <a:r>
              <a:rPr dirty="0" sz="105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VEfNTICUATR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adquisici6n</a:t>
            </a:r>
            <a:r>
              <a:rPr dirty="0" sz="1050" spc="2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del</a:t>
            </a:r>
            <a:r>
              <a:rPr dirty="0" sz="1050" spc="20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inmueble</a:t>
            </a:r>
            <a:r>
              <a:rPr dirty="0" sz="1050" spc="2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y</a:t>
            </a:r>
            <a:r>
              <a:rPr dirty="0" sz="1050" spc="1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ejecuci6n</a:t>
            </a:r>
            <a:r>
              <a:rPr dirty="0" sz="1050" spc="2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1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42424"/>
                </a:solidFill>
                <a:latin typeface="Times New Roman"/>
                <a:cs typeface="Times New Roman"/>
              </a:rPr>
              <a:t>ob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24966" y="5819866"/>
            <a:ext cx="1756410" cy="46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87020" marR="5080" indent="-274955">
              <a:lnSpc>
                <a:spcPct val="136800"/>
              </a:lnSpc>
              <a:spcBef>
                <a:spcPts val="95"/>
              </a:spcBef>
            </a:pP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761.959.224,00.-</a:t>
            </a:r>
            <a:r>
              <a:rPr dirty="0" sz="1050" spc="4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D1D1D"/>
                </a:solidFill>
                <a:latin typeface="Times New Roman"/>
                <a:cs typeface="Times New Roman"/>
              </a:rPr>
              <a:t>destinados</a:t>
            </a:r>
            <a:r>
              <a:rPr dirty="0" sz="105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la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ionadas</a:t>
            </a:r>
            <a:r>
              <a:rPr dirty="0" sz="1050" spc="19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en</a:t>
            </a:r>
            <a:r>
              <a:rPr dirty="0" sz="1050" spc="1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1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81818"/>
                </a:solidFill>
                <a:latin typeface="Times New Roman"/>
                <a:cs typeface="Times New Roman"/>
              </a:rPr>
              <a:t>CLÁUSULA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76740" y="6253781"/>
            <a:ext cx="4415155" cy="26289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3970" marR="6985" indent="2540">
              <a:lnSpc>
                <a:spcPct val="139200"/>
              </a:lnSpc>
              <a:spcBef>
                <a:spcPts val="95"/>
              </a:spcBef>
            </a:pP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PRIMERA,</a:t>
            </a:r>
            <a:r>
              <a:rPr dirty="0" sz="1050" spc="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los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que</a:t>
            </a:r>
            <a:r>
              <a:rPr dirty="0" sz="10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84848"/>
                </a:solidFill>
                <a:latin typeface="Times New Roman"/>
                <a:cs typeface="Times New Roman"/>
              </a:rPr>
              <a:t>serán</a:t>
            </a:r>
            <a:r>
              <a:rPr dirty="0" sz="1050" spc="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desembolsados</a:t>
            </a:r>
            <a:r>
              <a:rPr dirty="0" sz="105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conformidad</a:t>
            </a:r>
            <a:r>
              <a:rPr dirty="0" sz="1050" spc="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con</a:t>
            </a:r>
            <a:r>
              <a:rPr dirty="0" sz="1050" spc="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lo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establecido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en</a:t>
            </a:r>
            <a:r>
              <a:rPr dirty="0" sz="1050" spc="-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la </a:t>
            </a:r>
            <a:r>
              <a:rPr dirty="0" sz="1050" spc="-55">
                <a:solidFill>
                  <a:srgbClr val="111111"/>
                </a:solidFill>
                <a:latin typeface="Times New Roman"/>
                <a:cs typeface="Times New Roman"/>
              </a:rPr>
              <a:t>CLÁUSULA</a:t>
            </a:r>
            <a:r>
              <a:rPr dirty="0" sz="105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TERCERA.</a:t>
            </a:r>
            <a:endParaRPr sz="1050">
              <a:latin typeface="Times New Roman"/>
              <a:cs typeface="Times New Roman"/>
            </a:endParaRPr>
          </a:p>
          <a:p>
            <a:pPr algn="just" marL="12700" marR="5080" indent="3810">
              <a:lnSpc>
                <a:spcPct val="136800"/>
              </a:lnSpc>
              <a:spcBef>
                <a:spcPts val="800"/>
              </a:spcBef>
            </a:pP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Hasta</a:t>
            </a:r>
            <a:r>
              <a:rPr dirty="0" sz="10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el</a:t>
            </a:r>
            <a:r>
              <a:rPr dirty="0" sz="10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SESENTA</a:t>
            </a:r>
            <a:r>
              <a:rPr dirty="0" sz="1050" spc="1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POR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CI£NTO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(60%)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del</a:t>
            </a:r>
            <a:r>
              <a:rPr dirty="0" sz="10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monto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referido</a:t>
            </a:r>
            <a:r>
              <a:rPr dirty="0" sz="105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83838"/>
                </a:solidFill>
                <a:latin typeface="Times New Roman"/>
                <a:cs typeface="Times New Roman"/>
              </a:rPr>
              <a:t>en</a:t>
            </a:r>
            <a:r>
              <a:rPr dirty="0" sz="10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el</a:t>
            </a:r>
            <a:r>
              <a:rPr dirty="0" sz="10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párrafo</a:t>
            </a:r>
            <a:r>
              <a:rPr dirty="0" sz="10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anterior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será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destinado</a:t>
            </a:r>
            <a:r>
              <a:rPr dirty="0" sz="1050" spc="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para</a:t>
            </a:r>
            <a:r>
              <a:rPr dirty="0" sz="105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adquisici6n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inmuebles</a:t>
            </a:r>
            <a:r>
              <a:rPr dirty="0" sz="1050" spc="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aptos </a:t>
            </a:r>
            <a:r>
              <a:rPr dirty="0" sz="1050" spc="-10">
                <a:solidFill>
                  <a:srgbClr val="383838"/>
                </a:solidFill>
                <a:latin typeface="Times New Roman"/>
                <a:cs typeface="Times New Roman"/>
              </a:rPr>
              <a:t>para</a:t>
            </a:r>
            <a:r>
              <a:rPr dirty="0" sz="10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r>
              <a:rPr dirty="0" sz="1050" spc="-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desarrollo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un</a:t>
            </a:r>
            <a:r>
              <a:rPr dirty="0" sz="105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loteo. 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Del</a:t>
            </a:r>
            <a:r>
              <a:rPr dirty="0" sz="1050" spc="-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referido</a:t>
            </a:r>
            <a:r>
              <a:rPr dirty="0" sz="105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porcentaje,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51515"/>
                </a:solidFill>
                <a:latin typeface="Times New Roman"/>
                <a:cs typeface="Times New Roman"/>
              </a:rPr>
              <a:t>podrá</a:t>
            </a:r>
            <a:r>
              <a:rPr dirty="0" sz="105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destinarse</a:t>
            </a:r>
            <a:r>
              <a:rPr dirty="0" sz="105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hasta </a:t>
            </a:r>
            <a:r>
              <a:rPr dirty="0" sz="1050" spc="-30">
                <a:solidFill>
                  <a:srgbClr val="212121"/>
                </a:solidFill>
                <a:latin typeface="Times New Roman"/>
                <a:cs typeface="Times New Roman"/>
              </a:rPr>
              <a:t>un</a:t>
            </a:r>
            <a:r>
              <a:rPr dirty="0" sz="1050" spc="-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10%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para</a:t>
            </a:r>
            <a:r>
              <a:rPr dirty="0" sz="1050" spc="-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afrontar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D1D1D"/>
                </a:solidFill>
                <a:latin typeface="Times New Roman"/>
                <a:cs typeface="Times New Roman"/>
              </a:rPr>
              <a:t>gastos</a:t>
            </a:r>
            <a:r>
              <a:rPr dirty="0" sz="1050" spc="-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operativos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tales</a:t>
            </a:r>
            <a:r>
              <a:rPr dirty="0" sz="105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como</a:t>
            </a:r>
            <a:r>
              <a:rPr dirty="0" sz="10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gastos</a:t>
            </a:r>
            <a:r>
              <a:rPr dirty="0" sz="1050" spc="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escribanta,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comisiones,</a:t>
            </a:r>
            <a:r>
              <a:rPr dirty="0" sz="10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impuestos</a:t>
            </a:r>
            <a:r>
              <a:rPr dirty="0" sz="105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sellados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los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organismos </a:t>
            </a:r>
            <a:r>
              <a:rPr dirty="0" sz="1050" spc="-10">
                <a:latin typeface="Times New Roman"/>
                <a:cs typeface="Times New Roman"/>
              </a:rPr>
              <a:t>correspondientes,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entre</a:t>
            </a:r>
            <a:r>
              <a:rPr dirty="0" sz="1050" spc="1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otros</a:t>
            </a:r>
            <a:r>
              <a:rPr dirty="0" sz="105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necesarios</a:t>
            </a:r>
            <a:r>
              <a:rPr dirty="0" sz="1050" spc="1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05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concretar</a:t>
            </a:r>
            <a:r>
              <a:rPr dirty="0" sz="1050" spc="1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adquisición.</a:t>
            </a:r>
            <a:r>
              <a:rPr dirty="0" sz="1050" spc="1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Asimismo, </a:t>
            </a:r>
            <a:r>
              <a:rPr dirty="0" sz="1050" spc="-30">
                <a:latin typeface="Times New Roman"/>
                <a:cs typeface="Times New Roman"/>
              </a:rPr>
              <a:t>podré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destinarse</a:t>
            </a:r>
            <a:r>
              <a:rPr dirty="0" sz="10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pata</a:t>
            </a:r>
            <a:r>
              <a:rPr dirty="0" sz="10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garantizar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0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seguridad</a:t>
            </a:r>
            <a:r>
              <a:rPr dirty="0" sz="105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y</a:t>
            </a:r>
            <a:r>
              <a:rPr dirty="0" sz="1050" spc="-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con9ervación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82828"/>
                </a:solidFill>
                <a:latin typeface="Times New Roman"/>
                <a:cs typeface="Times New Roman"/>
              </a:rPr>
              <a:t>del</a:t>
            </a:r>
            <a:r>
              <a:rPr dirty="0" sz="10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inmueble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adquirido.</a:t>
            </a:r>
            <a:endParaRPr sz="1050">
              <a:latin typeface="Times New Roman"/>
              <a:cs typeface="Times New Roman"/>
            </a:endParaRPr>
          </a:p>
          <a:p>
            <a:pPr algn="just" marL="19050" marR="13970" indent="635">
              <a:lnSpc>
                <a:spcPct val="136900"/>
              </a:lnSpc>
              <a:spcBef>
                <a:spcPts val="880"/>
              </a:spcBef>
            </a:pPr>
            <a:r>
              <a:rPr dirty="0" sz="950">
                <a:latin typeface="Times New Roman"/>
                <a:cs typeface="Times New Roman"/>
              </a:rPr>
              <a:t>El</a:t>
            </a:r>
            <a:r>
              <a:rPr dirty="0" sz="950" spc="80"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C1C1C"/>
                </a:solidFill>
                <a:latin typeface="Times New Roman"/>
                <a:cs typeface="Times New Roman"/>
              </a:rPr>
              <a:t>monto</a:t>
            </a:r>
            <a:r>
              <a:rPr dirty="0" sz="950" spc="1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81818"/>
                </a:solidFill>
                <a:latin typeface="Times New Roman"/>
                <a:cs typeface="Times New Roman"/>
              </a:rPr>
              <a:t>restante</a:t>
            </a:r>
            <a:r>
              <a:rPr dirty="0" sz="950" spc="11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D1D1D"/>
                </a:solidFill>
                <a:latin typeface="Times New Roman"/>
                <a:cs typeface="Times New Roman"/>
              </a:rPr>
              <a:t>del</a:t>
            </a:r>
            <a:r>
              <a:rPr dirty="0" sz="950" spc="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subsidio</a:t>
            </a:r>
            <a:r>
              <a:rPr dirty="0" sz="950" spc="120"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2F2F2F"/>
                </a:solidFill>
                <a:latin typeface="Times New Roman"/>
                <a:cs typeface="Times New Roman"/>
              </a:rPr>
              <a:t>que</a:t>
            </a:r>
            <a:r>
              <a:rPr dirty="0" sz="950" spc="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no</a:t>
            </a:r>
            <a:r>
              <a:rPr dirty="0" sz="950" spc="60"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2B2B2B"/>
                </a:solidFill>
                <a:latin typeface="Times New Roman"/>
                <a:cs typeface="Times New Roman"/>
              </a:rPr>
              <a:t>se</a:t>
            </a:r>
            <a:r>
              <a:rPr dirty="0" sz="950" spc="3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C1C1C"/>
                </a:solidFill>
                <a:latin typeface="Times New Roman"/>
                <a:cs typeface="Times New Roman"/>
              </a:rPr>
              <a:t>haya</a:t>
            </a:r>
            <a:r>
              <a:rPr dirty="0" sz="9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0C0C0C"/>
                </a:solidFill>
                <a:latin typeface="Times New Roman"/>
                <a:cs typeface="Times New Roman"/>
              </a:rPr>
              <a:t>destinado</a:t>
            </a:r>
            <a:r>
              <a:rPr dirty="0" sz="950" spc="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2D2D2D"/>
                </a:solidFill>
                <a:latin typeface="Times New Roman"/>
                <a:cs typeface="Times New Roman"/>
              </a:rPr>
              <a:t>en</a:t>
            </a:r>
            <a:r>
              <a:rPr dirty="0" sz="950" spc="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31313"/>
                </a:solidFill>
                <a:latin typeface="Times New Roman"/>
                <a:cs typeface="Times New Roman"/>
              </a:rPr>
              <a:t>el</a:t>
            </a:r>
            <a:r>
              <a:rPr dirty="0" sz="95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componente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31313"/>
                </a:solidFill>
                <a:latin typeface="Times New Roman"/>
                <a:cs typeface="Times New Roman"/>
              </a:rPr>
              <a:t>indicado</a:t>
            </a:r>
            <a:r>
              <a:rPr dirty="0" sz="95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 spc="-25">
                <a:solidFill>
                  <a:srgbClr val="212121"/>
                </a:solidFill>
                <a:latin typeface="Times New Roman"/>
                <a:cs typeface="Times New Roman"/>
              </a:rPr>
              <a:t>en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párrafo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precedente,</a:t>
            </a:r>
            <a:r>
              <a:rPr dirty="0" sz="10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deberá</a:t>
            </a:r>
            <a:r>
              <a:rPr dirty="0" sz="105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utilizarse</a:t>
            </a:r>
            <a:r>
              <a:rPr dirty="0" sz="1050" spc="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F2F2F"/>
                </a:solidFill>
                <a:latin typeface="Times New Roman"/>
                <a:cs typeface="Times New Roman"/>
              </a:rPr>
              <a:t>para</a:t>
            </a:r>
            <a:r>
              <a:rPr dirty="0" sz="10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el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desarrollo</a:t>
            </a:r>
            <a:r>
              <a:rPr dirty="0" sz="10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e</a:t>
            </a:r>
            <a:r>
              <a:rPr dirty="0" sz="10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instalación</a:t>
            </a:r>
            <a:r>
              <a:rPr dirty="0" sz="1050" spc="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212121"/>
                </a:solidFill>
                <a:latin typeface="Times New Roman"/>
                <a:cs typeface="Times New Roman"/>
              </a:rPr>
              <a:t>los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servicios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básicos</a:t>
            </a:r>
            <a:r>
              <a:rPr dirty="0" sz="1050" spc="2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garantizando</a:t>
            </a:r>
            <a:r>
              <a:rPr dirty="0" sz="1050" spc="2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50" spc="1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acceso</a:t>
            </a:r>
            <a:r>
              <a:rPr dirty="0" sz="1050" spc="2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al</a:t>
            </a:r>
            <a:r>
              <a:rPr dirty="0" sz="1050" spc="2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agua</a:t>
            </a:r>
            <a:r>
              <a:rPr dirty="0" sz="1050" spc="229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y</a:t>
            </a:r>
            <a:r>
              <a:rPr dirty="0" sz="1050" spc="2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el</a:t>
            </a:r>
            <a:r>
              <a:rPr dirty="0" sz="1050" spc="1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desarrollo</a:t>
            </a:r>
            <a:r>
              <a:rPr dirty="0" sz="1050" spc="2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050" spc="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sistemas</a:t>
            </a:r>
            <a:r>
              <a:rPr dirty="0" sz="1050" spc="2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050" spc="1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desagües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57056" y="9658201"/>
            <a:ext cx="826769" cy="3638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025"/>
              </a:lnSpc>
              <a:spcBef>
                <a:spcPts val="95"/>
              </a:spcBef>
            </a:pPr>
            <a:r>
              <a:rPr dirty="0" sz="900" b="1">
                <a:latin typeface="Times New Roman"/>
                <a:cs typeface="Times New Roman"/>
              </a:rPr>
              <a:t>áldonado</a:t>
            </a:r>
            <a:r>
              <a:rPr dirty="0" sz="900" spc="150" b="1">
                <a:latin typeface="Times New Roman"/>
                <a:cs typeface="Times New Roman"/>
              </a:rPr>
              <a:t> </a:t>
            </a:r>
            <a:r>
              <a:rPr dirty="0" sz="900" spc="85" b="1">
                <a:solidFill>
                  <a:srgbClr val="0F0F0F"/>
                </a:solidFill>
                <a:latin typeface="Times New Roman"/>
                <a:cs typeface="Times New Roman"/>
              </a:rPr>
              <a:t>Pedo</a:t>
            </a:r>
            <a:endParaRPr sz="900">
              <a:latin typeface="Times New Roman"/>
              <a:cs typeface="Times New Roman"/>
            </a:endParaRPr>
          </a:p>
          <a:p>
            <a:pPr algn="ctr" marR="93345">
              <a:lnSpc>
                <a:spcPts val="730"/>
              </a:lnSpc>
            </a:pPr>
            <a:r>
              <a:rPr dirty="0" sz="700" spc="-40">
                <a:solidFill>
                  <a:srgbClr val="0A0A0A"/>
                </a:solidFill>
                <a:latin typeface="Times New Roman"/>
                <a:cs typeface="Times New Roman"/>
              </a:rPr>
              <a:t>DNI</a:t>
            </a:r>
            <a:r>
              <a:rPr dirty="0" sz="700" spc="1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solidFill>
                  <a:srgbClr val="0C0C0C"/>
                </a:solidFill>
                <a:latin typeface="Times New Roman"/>
                <a:cs typeface="Times New Roman"/>
              </a:rPr>
              <a:t>92.</a:t>
            </a:r>
            <a:r>
              <a:rPr dirty="0" sz="700" spc="-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700" spc="-35">
                <a:solidFill>
                  <a:srgbClr val="1C1C1C"/>
                </a:solidFill>
                <a:latin typeface="Times New Roman"/>
                <a:cs typeface="Times New Roman"/>
              </a:rPr>
              <a:t>I</a:t>
            </a:r>
            <a:r>
              <a:rPr dirty="0" sz="700" spc="-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700" spc="-10">
                <a:solidFill>
                  <a:srgbClr val="0E0E0E"/>
                </a:solidFill>
                <a:latin typeface="Times New Roman"/>
                <a:cs typeface="Times New Roman"/>
              </a:rPr>
              <a:t>99.*32</a:t>
            </a:r>
            <a:endParaRPr sz="700">
              <a:latin typeface="Times New Roman"/>
              <a:cs typeface="Times New Roman"/>
            </a:endParaRPr>
          </a:p>
          <a:p>
            <a:pPr algn="ctr" marR="93345">
              <a:lnSpc>
                <a:spcPts val="905"/>
              </a:lnSpc>
            </a:pPr>
            <a:r>
              <a:rPr dirty="0" sz="800" spc="-10">
                <a:latin typeface="Times New Roman"/>
                <a:cs typeface="Times New Roman"/>
              </a:rPr>
              <a:t>Presidente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51795" y="9457967"/>
            <a:ext cx="109855" cy="24447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825"/>
              </a:lnSpc>
              <a:spcBef>
                <a:spcPts val="110"/>
              </a:spcBef>
            </a:pPr>
            <a:r>
              <a:rPr dirty="0" sz="800">
                <a:solidFill>
                  <a:srgbClr val="282828"/>
                </a:solidFill>
                <a:latin typeface="Times New Roman"/>
                <a:cs typeface="Times New Roman"/>
              </a:rPr>
              <a:t>‘</a:t>
            </a:r>
            <a:r>
              <a:rPr dirty="0" sz="800" spc="1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800" spc="-95">
                <a:solidFill>
                  <a:srgbClr val="3D3D3D"/>
                </a:solidFill>
                <a:latin typeface="Times New Roman"/>
                <a:cs typeface="Times New Roman"/>
              </a:rPr>
              <a:t>t</a:t>
            </a:r>
            <a:endParaRPr sz="800">
              <a:latin typeface="Times New Roman"/>
              <a:cs typeface="Times New Roman"/>
            </a:endParaRPr>
          </a:p>
          <a:p>
            <a:pPr marL="27940">
              <a:lnSpc>
                <a:spcPts val="885"/>
              </a:lnSpc>
            </a:pPr>
            <a:r>
              <a:rPr dirty="0" sz="850" spc="-70">
                <a:solidFill>
                  <a:srgbClr val="757575"/>
                </a:solidFill>
                <a:latin typeface="Times New Roman"/>
                <a:cs typeface="Times New Roman"/>
              </a:rPr>
              <a:t>’,!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40564" y="9546357"/>
            <a:ext cx="974725" cy="2635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990"/>
              </a:lnSpc>
              <a:spcBef>
                <a:spcPts val="105"/>
              </a:spcBef>
            </a:pPr>
            <a:r>
              <a:rPr dirty="0" sz="850" b="1">
                <a:solidFill>
                  <a:srgbClr val="0F0F0F"/>
                </a:solidFill>
                <a:latin typeface="Times New Roman"/>
                <a:cs typeface="Times New Roman"/>
              </a:rPr>
              <a:t>Rivera</a:t>
            </a:r>
            <a:r>
              <a:rPr dirty="0" sz="850" spc="13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50">
                <a:solidFill>
                  <a:srgbClr val="1A1A1A"/>
                </a:solidFill>
                <a:latin typeface="Times New Roman"/>
                <a:cs typeface="Times New Roman"/>
              </a:rPr>
              <a:t>Lodoli</a:t>
            </a:r>
            <a:r>
              <a:rPr dirty="0" sz="850" spc="1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Times New Roman"/>
                <a:cs typeface="Times New Roman"/>
              </a:rPr>
              <a:t>Jurgx</a:t>
            </a:r>
            <a:endParaRPr sz="850">
              <a:latin typeface="Times New Roman"/>
              <a:cs typeface="Times New Roman"/>
            </a:endParaRPr>
          </a:p>
          <a:p>
            <a:pPr algn="ctr" marL="10795">
              <a:lnSpc>
                <a:spcPts val="869"/>
              </a:lnSpc>
            </a:pPr>
            <a:r>
              <a:rPr dirty="0" sz="750" spc="-125" b="1">
                <a:latin typeface="Times New Roman"/>
                <a:cs typeface="Times New Roman"/>
              </a:rPr>
              <a:t>ONI</a:t>
            </a:r>
            <a:r>
              <a:rPr dirty="0" sz="750" spc="95" b="1">
                <a:latin typeface="Times New Roman"/>
                <a:cs typeface="Times New Roman"/>
              </a:rPr>
              <a:t> </a:t>
            </a:r>
            <a:r>
              <a:rPr dirty="0" sz="750" spc="-10" b="1">
                <a:solidFill>
                  <a:srgbClr val="0A0A0A"/>
                </a:solidFill>
                <a:latin typeface="Times New Roman"/>
                <a:cs typeface="Times New Roman"/>
              </a:rPr>
              <a:t>33.242.915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68896" y="9607383"/>
            <a:ext cx="703580" cy="371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055"/>
              </a:lnSpc>
              <a:spcBef>
                <a:spcPts val="95"/>
              </a:spcBef>
            </a:pPr>
            <a:r>
              <a:rPr dirty="0" sz="900" b="1">
                <a:solidFill>
                  <a:srgbClr val="181818"/>
                </a:solidFill>
                <a:latin typeface="Times New Roman"/>
                <a:cs typeface="Times New Roman"/>
              </a:rPr>
              <a:t>Casco</a:t>
            </a:r>
            <a:r>
              <a:rPr dirty="0" sz="900" spc="28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900" spc="-10">
                <a:solidFill>
                  <a:srgbClr val="0A0A0A"/>
                </a:solidFill>
                <a:latin typeface="Times New Roman"/>
                <a:cs typeface="Times New Roman"/>
              </a:rPr>
              <a:t>Fabián</a:t>
            </a:r>
            <a:endParaRPr sz="900">
              <a:latin typeface="Times New Roman"/>
              <a:cs typeface="Times New Roman"/>
            </a:endParaRPr>
          </a:p>
          <a:p>
            <a:pPr algn="ctr" marL="10160">
              <a:lnSpc>
                <a:spcPts val="760"/>
              </a:lnSpc>
            </a:pPr>
            <a:r>
              <a:rPr dirty="0" sz="700" spc="-45">
                <a:solidFill>
                  <a:srgbClr val="242424"/>
                </a:solidFill>
                <a:latin typeface="Times New Roman"/>
                <a:cs typeface="Times New Roman"/>
              </a:rPr>
              <a:t>ONI</a:t>
            </a:r>
            <a:r>
              <a:rPr dirty="0" sz="700" spc="2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solidFill>
                  <a:srgbClr val="151515"/>
                </a:solidFill>
                <a:latin typeface="Times New Roman"/>
                <a:cs typeface="Times New Roman"/>
              </a:rPr>
              <a:t>25.3</a:t>
            </a:r>
            <a:r>
              <a:rPr dirty="0" sz="700">
                <a:latin typeface="Times New Roman"/>
                <a:cs typeface="Times New Roman"/>
              </a:rPr>
              <a:t>78.</a:t>
            </a:r>
            <a:r>
              <a:rPr dirty="0" sz="700" spc="-40">
                <a:latin typeface="Times New Roman"/>
                <a:cs typeface="Times New Roman"/>
              </a:rPr>
              <a:t> </a:t>
            </a:r>
            <a:r>
              <a:rPr dirty="0" sz="700">
                <a:solidFill>
                  <a:srgbClr val="525252"/>
                </a:solidFill>
                <a:latin typeface="Times New Roman"/>
                <a:cs typeface="Times New Roman"/>
              </a:rPr>
              <a:t>t</a:t>
            </a:r>
            <a:r>
              <a:rPr dirty="0" sz="700" spc="8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700" spc="-80">
                <a:solidFill>
                  <a:srgbClr val="383838"/>
                </a:solidFill>
                <a:latin typeface="Times New Roman"/>
                <a:cs typeface="Times New Roman"/>
              </a:rPr>
              <a:t>t</a:t>
            </a:r>
            <a:r>
              <a:rPr dirty="0" sz="700" spc="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700" spc="-50">
                <a:solidFill>
                  <a:srgbClr val="1F1F1F"/>
                </a:solidFill>
                <a:latin typeface="Times New Roman"/>
                <a:cs typeface="Times New Roman"/>
              </a:rPr>
              <a:t>7</a:t>
            </a:r>
            <a:endParaRPr sz="700">
              <a:latin typeface="Times New Roman"/>
              <a:cs typeface="Times New Roman"/>
            </a:endParaRPr>
          </a:p>
          <a:p>
            <a:pPr algn="ctr" marL="7620">
              <a:lnSpc>
                <a:spcPts val="905"/>
              </a:lnSpc>
            </a:pPr>
            <a:r>
              <a:rPr dirty="0" sz="800" spc="-10">
                <a:solidFill>
                  <a:srgbClr val="181818"/>
                </a:solidFill>
                <a:latin typeface="Times New Roman"/>
                <a:cs typeface="Times New Roman"/>
              </a:rPr>
              <a:t>Tesorero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245368" y="9636371"/>
            <a:ext cx="930910" cy="445770"/>
            <a:chOff x="4245368" y="9636371"/>
            <a:chExt cx="930910" cy="4457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45368" y="9722372"/>
              <a:ext cx="551219" cy="35964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56474" y="9636371"/>
              <a:ext cx="719322" cy="445641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61058" y="9507370"/>
            <a:ext cx="621588" cy="566824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558843" y="9319731"/>
            <a:ext cx="2033270" cy="708025"/>
            <a:chOff x="558843" y="9319731"/>
            <a:chExt cx="2033270" cy="708025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8843" y="9319731"/>
              <a:ext cx="1497284" cy="707553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13125" y="9773191"/>
              <a:ext cx="578585" cy="136819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174621" y="2287312"/>
            <a:ext cx="4415790" cy="73501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20320">
              <a:lnSpc>
                <a:spcPct val="100000"/>
              </a:lnSpc>
              <a:spcBef>
                <a:spcPts val="114"/>
              </a:spcBef>
            </a:pPr>
            <a:r>
              <a:rPr dirty="0" sz="1050" spc="-45" b="1">
                <a:latin typeface="Times New Roman"/>
                <a:cs typeface="Times New Roman"/>
              </a:rPr>
              <a:t>TERCERA:</a:t>
            </a:r>
            <a:r>
              <a:rPr dirty="0" sz="1050" spc="25" b="1">
                <a:latin typeface="Times New Roman"/>
                <a:cs typeface="Times New Roman"/>
              </a:rPr>
              <a:t> </a:t>
            </a:r>
            <a:r>
              <a:rPr dirty="0" sz="1050" spc="-65" b="1">
                <a:solidFill>
                  <a:srgbClr val="1D1D1D"/>
                </a:solidFill>
                <a:latin typeface="Times New Roman"/>
                <a:cs typeface="Times New Roman"/>
              </a:rPr>
              <a:t>FORMA</a:t>
            </a:r>
            <a:r>
              <a:rPr dirty="0" sz="1050" spc="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30" b="1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2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 b="1">
                <a:latin typeface="Times New Roman"/>
                <a:cs typeface="Times New Roman"/>
              </a:rPr>
              <a:t>PAGO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8415">
              <a:lnSpc>
                <a:spcPct val="100000"/>
              </a:lnSpc>
            </a:pPr>
            <a:r>
              <a:rPr dirty="0" sz="1050">
                <a:latin typeface="Times New Roman"/>
                <a:cs typeface="Times New Roman"/>
              </a:rPr>
              <a:t>El</a:t>
            </a:r>
            <a:r>
              <a:rPr dirty="0" sz="1050" spc="204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monto</a:t>
            </a:r>
            <a:r>
              <a:rPr dirty="0" sz="1050" spc="229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indicado</a:t>
            </a:r>
            <a:r>
              <a:rPr dirty="0" sz="1050" spc="2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en</a:t>
            </a:r>
            <a:r>
              <a:rPr dirty="0" sz="1050" spc="20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50" spc="1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cláusula</a:t>
            </a:r>
            <a:r>
              <a:rPr dirty="0" sz="1050" spc="26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precedente</a:t>
            </a:r>
            <a:r>
              <a:rPr dirty="0" sz="1050" spc="2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será</a:t>
            </a:r>
            <a:r>
              <a:rPr dirty="0" sz="1050" spc="17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desembolsado</a:t>
            </a:r>
            <a:r>
              <a:rPr dirty="0" sz="1050" spc="2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1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</a:t>
            </a:r>
            <a:r>
              <a:rPr dirty="0" sz="1050" spc="1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siguiente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12065" indent="164465">
              <a:lnSpc>
                <a:spcPct val="137300"/>
              </a:lnSpc>
              <a:buClr>
                <a:srgbClr val="1C1C1C"/>
              </a:buClr>
              <a:buAutoNum type="alphaLcParenR"/>
              <a:tabLst>
                <a:tab pos="177165" algn="l"/>
              </a:tabLst>
            </a:pP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5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primer</a:t>
            </a:r>
            <a:r>
              <a:rPr dirty="0" sz="1050" spc="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desembolso</a:t>
            </a:r>
            <a:r>
              <a:rPr dirty="0" sz="105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será</a:t>
            </a:r>
            <a:r>
              <a:rPr dirty="0" sz="105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UN</a:t>
            </a:r>
            <a:r>
              <a:rPr dirty="0" sz="10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MILLÓN</a:t>
            </a:r>
            <a:r>
              <a:rPr dirty="0" sz="1050" spc="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CIENTO</a:t>
            </a:r>
            <a:r>
              <a:rPr dirty="0" sz="105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NUEVE</a:t>
            </a:r>
            <a:r>
              <a:rPr dirty="0" sz="1050" spc="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MIL</a:t>
            </a:r>
            <a:r>
              <a:rPr dirty="0" sz="1050" spc="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CIENTO </a:t>
            </a:r>
            <a:r>
              <a:rPr dirty="0" sz="1050" spc="-50">
                <a:solidFill>
                  <a:srgbClr val="0A0A0A"/>
                </a:solidFill>
                <a:latin typeface="Times New Roman"/>
                <a:cs typeface="Times New Roman"/>
              </a:rPr>
              <a:t>SESENTA</a:t>
            </a:r>
            <a:r>
              <a:rPr dirty="0" sz="1050" spc="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Y</a:t>
            </a:r>
            <a:r>
              <a:rPr dirty="0" sz="10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31313"/>
                </a:solidFill>
                <a:latin typeface="Times New Roman"/>
                <a:cs typeface="Times New Roman"/>
              </a:rPr>
              <a:t>NUEVE</a:t>
            </a:r>
            <a:r>
              <a:rPr dirty="0" sz="105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CON</a:t>
            </a:r>
            <a:r>
              <a:rPr dirty="0" sz="105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61/100</a:t>
            </a:r>
            <a:r>
              <a:rPr dirty="0" sz="10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(1.109.169,61.-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)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UVIs.</a:t>
            </a:r>
            <a:r>
              <a:rPr dirty="0" sz="10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Este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monto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será</a:t>
            </a:r>
            <a:r>
              <a:rPr dirty="0" sz="10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destinado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05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la</a:t>
            </a:r>
            <a:r>
              <a:rPr dirty="0" sz="10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adquisici6n</a:t>
            </a:r>
            <a:r>
              <a:rPr dirty="0" sz="105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del</a:t>
            </a:r>
            <a:r>
              <a:rPr dirty="0" sz="10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inmueble,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50" spc="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se</a:t>
            </a:r>
            <a:r>
              <a:rPr dirty="0" sz="105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efectivizará</a:t>
            </a:r>
            <a:r>
              <a:rPr dirty="0" sz="1050" spc="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luego</a:t>
            </a:r>
            <a:r>
              <a:rPr dirty="0" sz="10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-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suscripción</a:t>
            </a:r>
            <a:r>
              <a:rPr dirty="0" sz="105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del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presente </a:t>
            </a:r>
            <a:r>
              <a:rPr dirty="0" sz="1000" spc="-10">
                <a:latin typeface="Times New Roman"/>
                <a:cs typeface="Times New Roman"/>
              </a:rPr>
              <a:t>ConYenio.</a:t>
            </a:r>
            <a:endParaRPr sz="1000">
              <a:latin typeface="Times New Roman"/>
              <a:cs typeface="Times New Roman"/>
            </a:endParaRPr>
          </a:p>
          <a:p>
            <a:pPr algn="just" marL="12700" marR="5080" indent="6350">
              <a:lnSpc>
                <a:spcPct val="134400"/>
              </a:lnSpc>
              <a:spcBef>
                <a:spcPts val="900"/>
              </a:spcBef>
            </a:pP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suma</a:t>
            </a:r>
            <a:r>
              <a:rPr dirty="0" sz="10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indicada</a:t>
            </a:r>
            <a:r>
              <a:rPr dirty="0" sz="105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63636"/>
                </a:solidFill>
                <a:latin typeface="Times New Roman"/>
                <a:cs typeface="Times New Roman"/>
              </a:rPr>
              <a:t>en</a:t>
            </a:r>
            <a:r>
              <a:rPr dirty="0" sz="10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050" spc="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párrafo</a:t>
            </a:r>
            <a:r>
              <a:rPr dirty="0" sz="1050" spc="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precedente</a:t>
            </a:r>
            <a:r>
              <a:rPr dirty="0" sz="1050" spc="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podrá</a:t>
            </a:r>
            <a:r>
              <a:rPr dirty="0" sz="1050" spc="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destinarse</a:t>
            </a:r>
            <a:r>
              <a:rPr dirty="0" sz="105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hasta</a:t>
            </a:r>
            <a:r>
              <a:rPr dirty="0" sz="10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63636"/>
                </a:solidFill>
                <a:latin typeface="Times New Roman"/>
                <a:cs typeface="Times New Roman"/>
              </a:rPr>
              <a:t>un</a:t>
            </a:r>
            <a:r>
              <a:rPr dirty="0" sz="10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10%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para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afrontar</a:t>
            </a:r>
            <a:r>
              <a:rPr dirty="0" sz="10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gastos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operativos</a:t>
            </a:r>
            <a:r>
              <a:rPr dirty="0" sz="1050" spc="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tsles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como</a:t>
            </a:r>
            <a:r>
              <a:rPr dirty="0" sz="105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gastos</a:t>
            </a:r>
            <a:r>
              <a:rPr dirty="0" sz="10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-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escribanla,</a:t>
            </a:r>
            <a:r>
              <a:rPr dirty="0" sz="1050" spc="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comisiones,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impuestos</a:t>
            </a:r>
            <a:r>
              <a:rPr dirty="0" sz="1050" spc="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F2F2F"/>
                </a:solidFill>
                <a:latin typeface="Times New Roman"/>
                <a:cs typeface="Times New Roman"/>
              </a:rPr>
              <a:t>y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sellados</a:t>
            </a:r>
            <a:r>
              <a:rPr dirty="0" sz="1050" spc="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los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organismos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correspondientes,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entre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otros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necesarios</a:t>
            </a:r>
            <a:r>
              <a:rPr dirty="0" sz="105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para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concretar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la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adquisición.</a:t>
            </a:r>
            <a:endParaRPr sz="1050">
              <a:latin typeface="Times New Roman"/>
              <a:cs typeface="Times New Roman"/>
            </a:endParaRPr>
          </a:p>
          <a:p>
            <a:pPr algn="just" marL="13970" marR="7620" indent="1905">
              <a:lnSpc>
                <a:spcPct val="135600"/>
              </a:lnSpc>
              <a:spcBef>
                <a:spcPts val="880"/>
              </a:spcBef>
            </a:pP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Asimismo,</a:t>
            </a:r>
            <a:r>
              <a:rPr dirty="0" sz="10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UNIDAD</a:t>
            </a:r>
            <a:r>
              <a:rPr dirty="0" sz="1050" spc="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podrá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utilizar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parte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del</a:t>
            </a:r>
            <a:r>
              <a:rPr dirty="0" sz="10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importe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referido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en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el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primer</a:t>
            </a:r>
            <a:r>
              <a:rPr dirty="0" sz="10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párrafo</a:t>
            </a:r>
            <a:r>
              <a:rPr dirty="0" sz="10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apartado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0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garantizar</a:t>
            </a:r>
            <a:r>
              <a:rPr dirty="0" sz="10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seguridad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5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conservación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del 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inmueble</a:t>
            </a:r>
            <a:r>
              <a:rPr dirty="0" sz="10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adquirido.</a:t>
            </a:r>
            <a:endParaRPr sz="1050">
              <a:latin typeface="Times New Roman"/>
              <a:cs typeface="Times New Roman"/>
            </a:endParaRPr>
          </a:p>
          <a:p>
            <a:pPr algn="just" marL="15875" marR="13335" indent="155575">
              <a:lnSpc>
                <a:spcPct val="134400"/>
              </a:lnSpc>
              <a:spcBef>
                <a:spcPts val="830"/>
              </a:spcBef>
              <a:buClr>
                <a:srgbClr val="0F0F0F"/>
              </a:buClr>
              <a:buAutoNum type="alphaLcParenR" startAt="2"/>
              <a:tabLst>
                <a:tab pos="171450" algn="l"/>
              </a:tabLst>
            </a:pP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fil</a:t>
            </a:r>
            <a:r>
              <a:rPr dirty="0" sz="1050" spc="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segundo</a:t>
            </a:r>
            <a:r>
              <a:rPr dirty="0" sz="1050" spc="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desembolso</a:t>
            </a:r>
            <a:r>
              <a:rPr dirty="0" sz="1050" spc="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se</a:t>
            </a:r>
            <a:r>
              <a:rPr dirty="0" sz="105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realizará</a:t>
            </a:r>
            <a:r>
              <a:rPr dirty="0" sz="1050" spc="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luego</a:t>
            </a:r>
            <a:r>
              <a:rPr dirty="0" sz="105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E0E0E"/>
                </a:solidFill>
                <a:latin typeface="Times New Roman"/>
                <a:cs typeface="Times New Roman"/>
              </a:rPr>
              <a:t>adquisición</a:t>
            </a:r>
            <a:r>
              <a:rPr dirty="0" sz="1050" spc="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del</a:t>
            </a:r>
            <a:r>
              <a:rPr dirty="0" sz="1050" spc="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inmueble</a:t>
            </a:r>
            <a:r>
              <a:rPr dirty="0" sz="105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 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será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efectivizado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en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42424"/>
                </a:solidFill>
                <a:latin typeface="Times New Roman"/>
                <a:cs typeface="Times New Roman"/>
              </a:rPr>
              <a:t>tres</a:t>
            </a:r>
            <a:r>
              <a:rPr dirty="0" sz="105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pagos,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A0A0A"/>
                </a:solidFill>
                <a:latin typeface="Times New Roman"/>
                <a:cs typeface="Times New Roman"/>
              </a:rPr>
              <a:t>confomiidad</a:t>
            </a:r>
            <a:r>
              <a:rPr dirty="0" sz="1050" spc="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con</a:t>
            </a:r>
            <a:r>
              <a:rPr dirty="0" sz="105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el</a:t>
            </a:r>
            <a:r>
              <a:rPr dirty="0" sz="10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siguiente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esquema:</a:t>
            </a:r>
            <a:endParaRPr sz="1050">
              <a:latin typeface="Times New Roman"/>
              <a:cs typeface="Times New Roman"/>
            </a:endParaRPr>
          </a:p>
          <a:p>
            <a:pPr algn="just" lvl="1" marL="19050" marR="8890" indent="-1905">
              <a:lnSpc>
                <a:spcPct val="135600"/>
              </a:lnSpc>
              <a:spcBef>
                <a:spcPts val="875"/>
              </a:spcBef>
              <a:buClr>
                <a:srgbClr val="161616"/>
              </a:buClr>
              <a:buAutoNum type="arabicParenR"/>
              <a:tabLst>
                <a:tab pos="19050" algn="l"/>
                <a:tab pos="294640" algn="l"/>
              </a:tabLst>
            </a:pP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El</a:t>
            </a:r>
            <a:r>
              <a:rPr dirty="0" sz="1050" spc="1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primer</a:t>
            </a:r>
            <a:r>
              <a:rPr dirty="0" sz="1050" spc="1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pago</a:t>
            </a:r>
            <a:r>
              <a:rPr dirty="0" sz="105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será</a:t>
            </a:r>
            <a:r>
              <a:rPr dirty="0" sz="105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1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UN</a:t>
            </a:r>
            <a:r>
              <a:rPr dirty="0" sz="1050" spc="1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MILLÓN</a:t>
            </a:r>
            <a:r>
              <a:rPr dirty="0" sz="105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CUATROCIENTOS</a:t>
            </a:r>
            <a:r>
              <a:rPr dirty="0" sz="1050" spc="2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NOVENTA</a:t>
            </a:r>
            <a:r>
              <a:rPr dirty="0" sz="1050" spc="1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81818"/>
                </a:solidFill>
                <a:latin typeface="Times New Roman"/>
                <a:cs typeface="Times New Roman"/>
              </a:rPr>
              <a:t>Y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NUEVE</a:t>
            </a:r>
            <a:r>
              <a:rPr dirty="0" sz="1050" spc="180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MIL</a:t>
            </a:r>
            <a:r>
              <a:rPr dirty="0" sz="1050" spc="140"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CUATROCIENTOS</a:t>
            </a:r>
            <a:r>
              <a:rPr dirty="0" sz="1050" spc="204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SESENTA</a:t>
            </a:r>
            <a:r>
              <a:rPr dirty="0" sz="1050" spc="190"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Y</a:t>
            </a:r>
            <a:r>
              <a:rPr dirty="0" sz="1050" spc="155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NUEVE</a:t>
            </a:r>
            <a:r>
              <a:rPr dirty="0" sz="1050" spc="16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CON</a:t>
            </a:r>
            <a:r>
              <a:rPr dirty="0" sz="1050" spc="15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12/100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(1.499.469,12,-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)</a:t>
            </a:r>
            <a:r>
              <a:rPr dirty="0" sz="105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UVIs.</a:t>
            </a:r>
            <a:endParaRPr sz="1050">
              <a:latin typeface="Times New Roman"/>
              <a:cs typeface="Times New Roman"/>
            </a:endParaRPr>
          </a:p>
          <a:p>
            <a:pPr algn="just" marL="16510" marR="5080" indent="1905">
              <a:lnSpc>
                <a:spcPct val="136300"/>
              </a:lnSpc>
              <a:spcBef>
                <a:spcPts val="840"/>
              </a:spcBef>
            </a:pP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Dicho</a:t>
            </a:r>
            <a:r>
              <a:rPr dirty="0" sz="1050" spc="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monto</a:t>
            </a:r>
            <a:r>
              <a:rPr dirty="0" sz="1050" spc="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será</a:t>
            </a:r>
            <a:r>
              <a:rPr dirty="0" sz="1050" spc="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destinado</a:t>
            </a:r>
            <a:r>
              <a:rPr dirty="0" sz="1050" spc="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al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disefio</a:t>
            </a:r>
            <a:r>
              <a:rPr dirty="0" sz="105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y</a:t>
            </a:r>
            <a:r>
              <a:rPr dirty="0" sz="1050" spc="4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obras</a:t>
            </a:r>
            <a:r>
              <a:rPr dirty="0" sz="1050" spc="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infraestructura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para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oclocación</a:t>
            </a:r>
            <a:r>
              <a:rPr dirty="0" sz="1050" spc="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preliminar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servicips</a:t>
            </a:r>
            <a:r>
              <a:rPr dirty="0" sz="1050" spc="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63636"/>
                </a:solidFill>
                <a:latin typeface="Times New Roman"/>
                <a:cs typeface="Times New Roman"/>
              </a:rPr>
              <a:t>y</a:t>
            </a:r>
            <a:r>
              <a:rPr dirty="0" sz="10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regularizaci6n</a:t>
            </a:r>
            <a:r>
              <a:rPr dirty="0" sz="105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urbaníatica</a:t>
            </a:r>
            <a:r>
              <a:rPr dirty="0" sz="1050" spc="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lotes</a:t>
            </a:r>
            <a:r>
              <a:rPr dirty="0" sz="10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aptos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42424"/>
                </a:solidFill>
                <a:latin typeface="Times New Roman"/>
                <a:cs typeface="Times New Roman"/>
              </a:rPr>
              <a:t>para </a:t>
            </a:r>
            <a:r>
              <a:rPr dirty="0" sz="1050" spc="-10">
                <a:latin typeface="Times New Roman"/>
                <a:cs typeface="Times New Roman"/>
              </a:rPr>
              <a:t>residencia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y</a:t>
            </a:r>
            <a:r>
              <a:rPr dirty="0" sz="10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usos</a:t>
            </a:r>
            <a:r>
              <a:rPr dirty="0" sz="10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complementarios,</a:t>
            </a:r>
            <a:r>
              <a:rPr dirty="0" sz="1050" spc="-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1050" spc="-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estará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condicionado</a:t>
            </a:r>
            <a:r>
              <a:rPr dirty="0" sz="105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acreditación</a:t>
            </a:r>
            <a:r>
              <a:rPr dirty="0" sz="105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parte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80808"/>
                </a:solidFill>
                <a:latin typeface="Times New Roman"/>
                <a:cs typeface="Times New Roman"/>
              </a:rPr>
              <a:t>UNIDAD</a:t>
            </a:r>
            <a:r>
              <a:rPr dirty="0" sz="1050" spc="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A1A1A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050" spc="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E0E0E"/>
                </a:solidFill>
                <a:latin typeface="Times New Roman"/>
                <a:cs typeface="Times New Roman"/>
              </a:rPr>
              <a:t>utilización</a:t>
            </a:r>
            <a:r>
              <a:rPr dirty="0" sz="1050" spc="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los</a:t>
            </a:r>
            <a:r>
              <a:rPr dirty="0" sz="1050" spc="-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fondos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D2D2D"/>
                </a:solidFill>
                <a:latin typeface="Times New Roman"/>
                <a:cs typeface="Times New Roman"/>
              </a:rPr>
              <a:t>en</a:t>
            </a:r>
            <a:r>
              <a:rPr dirty="0" sz="1050" spc="-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la</a:t>
            </a:r>
            <a:r>
              <a:rPr dirty="0" sz="1050" spc="-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adquisición</a:t>
            </a:r>
            <a:r>
              <a:rPr dirty="0" sz="105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det/los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inmueble/s</a:t>
            </a:r>
            <a:r>
              <a:rPr dirty="0" sz="1050" spc="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mediante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presentaci6n</a:t>
            </a:r>
            <a:r>
              <a:rPr dirty="0" sz="105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del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instrumento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legal</a:t>
            </a:r>
            <a:r>
              <a:rPr dirty="0" sz="105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certificado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escribano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público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que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acrcdite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A0A0A"/>
                </a:solidFill>
                <a:latin typeface="Times New Roman"/>
                <a:cs typeface="Times New Roman"/>
              </a:rPr>
              <a:t>dominio</a:t>
            </a:r>
            <a:r>
              <a:rPr dirty="0" sz="1050" spc="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dirty="0" sz="10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posesión</a:t>
            </a:r>
            <a:r>
              <a:rPr dirty="0" sz="10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legitima.</a:t>
            </a:r>
            <a:endParaRPr sz="1050">
              <a:latin typeface="Times New Roman"/>
              <a:cs typeface="Times New Roman"/>
            </a:endParaRPr>
          </a:p>
          <a:p>
            <a:pPr algn="just" lvl="1" marL="26670" marR="10160" indent="-1905">
              <a:lnSpc>
                <a:spcPct val="134400"/>
              </a:lnSpc>
              <a:spcBef>
                <a:spcPts val="800"/>
              </a:spcBef>
              <a:buClr>
                <a:srgbClr val="0F0F0F"/>
              </a:buClr>
              <a:buAutoNum type="arabicParenR" startAt="2"/>
              <a:tabLst>
                <a:tab pos="26670" algn="l"/>
                <a:tab pos="263525" algn="l"/>
              </a:tabLst>
            </a:pP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50" spc="-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segundo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pago</a:t>
            </a:r>
            <a:r>
              <a:rPr dirty="0" sz="105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será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UN</a:t>
            </a:r>
            <a:r>
              <a:rPr dirty="0" sz="1050" spc="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MILLÓN</a:t>
            </a:r>
            <a:r>
              <a:rPr dirty="0" sz="1050" spc="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0A0A0A"/>
                </a:solidFill>
                <a:latin typeface="Times New Roman"/>
                <a:cs typeface="Times New Roman"/>
              </a:rPr>
              <a:t>NOVECIENTOS</a:t>
            </a:r>
            <a:r>
              <a:rPr dirty="0" sz="1050" spc="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75">
                <a:latin typeface="Times New Roman"/>
                <a:cs typeface="Times New Roman"/>
              </a:rPr>
              <a:t>NOVENTA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Y</a:t>
            </a:r>
            <a:r>
              <a:rPr dirty="0" sz="105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65">
                <a:solidFill>
                  <a:srgbClr val="111111"/>
                </a:solidFill>
                <a:latin typeface="Times New Roman"/>
                <a:cs typeface="Times New Roman"/>
              </a:rPr>
              <a:t>NUEVE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MIL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11111"/>
                </a:solidFill>
                <a:latin typeface="Times New Roman"/>
                <a:cs typeface="Times New Roman"/>
              </a:rPr>
              <a:t>DOSCIENTOS</a:t>
            </a:r>
            <a:r>
              <a:rPr dirty="0" sz="1050" spc="1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181818"/>
                </a:solidFill>
                <a:latin typeface="Times New Roman"/>
                <a:cs typeface="Times New Roman"/>
              </a:rPr>
              <a:t>NOVENTA</a:t>
            </a:r>
            <a:r>
              <a:rPr dirty="0" sz="1050" spc="1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DOS</a:t>
            </a:r>
            <a:r>
              <a:rPr dirty="0" sz="1050" spc="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CON</a:t>
            </a:r>
            <a:r>
              <a:rPr dirty="0" sz="1050" spc="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15/100</a:t>
            </a:r>
            <a:r>
              <a:rPr dirty="0" sz="1050" spc="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(1.999.292,15.-</a:t>
            </a:r>
            <a:r>
              <a:rPr dirty="0" sz="1050">
                <a:latin typeface="Times New Roman"/>
                <a:cs typeface="Times New Roman"/>
              </a:rPr>
              <a:t>)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UVls.</a:t>
            </a:r>
            <a:r>
              <a:rPr dirty="0" sz="105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Este</a:t>
            </a:r>
            <a:endParaRPr sz="1050">
              <a:latin typeface="Times New Roman"/>
              <a:cs typeface="Times New Roman"/>
            </a:endParaRPr>
          </a:p>
          <a:p>
            <a:pPr algn="r" marL="24130" marR="9525" indent="3175">
              <a:lnSpc>
                <a:spcPct val="135600"/>
              </a:lnSpc>
              <a:spcBef>
                <a:spcPts val="15"/>
              </a:spcBef>
              <a:tabLst>
                <a:tab pos="1169670" algn="l"/>
              </a:tabLst>
            </a:pPr>
            <a:r>
              <a:rPr dirty="0" sz="1050">
                <a:latin typeface="Times New Roman"/>
                <a:cs typeface="Times New Roman"/>
              </a:rPr>
              <a:t>monto</a:t>
            </a:r>
            <a:r>
              <a:rPr dirty="0" sz="1050" spc="2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será</a:t>
            </a:r>
            <a:r>
              <a:rPr dirty="0" sz="1050" spc="2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destinado</a:t>
            </a:r>
            <a:r>
              <a:rPr dirty="0" sz="1050" spc="3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50" spc="2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050" spc="2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continuidad</a:t>
            </a:r>
            <a:r>
              <a:rPr dirty="0" sz="1050" spc="3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50" spc="1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las</a:t>
            </a:r>
            <a:r>
              <a:rPr dirty="0" sz="1050" spc="1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obras</a:t>
            </a:r>
            <a:r>
              <a:rPr dirty="0" sz="1050" spc="2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50" spc="1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infraestructura</a:t>
            </a:r>
            <a:r>
              <a:rPr dirty="0" sz="1050" spc="229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y</a:t>
            </a:r>
            <a:r>
              <a:rPr dirty="0" sz="1050" spc="17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estará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c</a:t>
            </a:r>
            <a:r>
              <a:rPr dirty="0" sz="1050" spc="135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dicionado</a:t>
            </a:r>
            <a:r>
              <a:rPr dirty="0" sz="1050" spc="4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al</a:t>
            </a:r>
            <a:r>
              <a:rPr dirty="0" sz="1050" spc="3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cumplimiento</a:t>
            </a:r>
            <a:r>
              <a:rPr dirty="0" sz="1050" spc="4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3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apro6ación</a:t>
            </a:r>
            <a:r>
              <a:rPr dirty="0" sz="1050" spc="4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3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3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rendición</a:t>
            </a:r>
            <a:r>
              <a:rPr dirty="0" sz="1050" spc="4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3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cuentas</a:t>
            </a:r>
            <a:r>
              <a:rPr dirty="0" sz="1050" spc="3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B2B2B"/>
                </a:solidFill>
                <a:latin typeface="Times New Roman"/>
                <a:cs typeface="Times New Roman"/>
              </a:rPr>
              <a:t>del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050" spc="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POR</a:t>
            </a:r>
            <a:r>
              <a:rPr dirty="0" sz="1050" spc="1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CPO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%)</a:t>
            </a:r>
            <a:r>
              <a:rPr dirty="0" sz="1050" spc="1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050" spc="1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los</a:t>
            </a:r>
            <a:r>
              <a:rPr dirty="0" sz="1050" spc="1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fondos</a:t>
            </a:r>
            <a:r>
              <a:rPr dirty="0" sz="1050" spc="20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12121"/>
                </a:solidFill>
                <a:latin typeface="Times New Roman"/>
                <a:cs typeface="Times New Roman"/>
              </a:rPr>
              <a:t>transferidos</a:t>
            </a:r>
            <a:r>
              <a:rPr dirty="0" sz="1050" spc="2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en</a:t>
            </a:r>
            <a:r>
              <a:rPr dirty="0" sz="1050" spc="1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r>
              <a:rPr dirty="0" sz="1050" spc="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desembolso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24966" y="1551527"/>
            <a:ext cx="1432560" cy="175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0" i="1">
                <a:solidFill>
                  <a:srgbClr val="1D1D1D"/>
                </a:solidFill>
                <a:latin typeface="Times New Roman"/>
                <a:cs typeface="Times New Roman"/>
              </a:rPr>
              <a:t>Las</a:t>
            </a:r>
            <a:r>
              <a:rPr dirty="0" sz="950" spc="-40" i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950" spc="-30" i="1">
                <a:solidFill>
                  <a:srgbClr val="212121"/>
                </a:solidFill>
                <a:latin typeface="Times New Roman"/>
                <a:cs typeface="Times New Roman"/>
              </a:rPr>
              <a:t>Malviiias</a:t>
            </a:r>
            <a:r>
              <a:rPr dirty="0" sz="950" spc="30" i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950" spc="-20" i="1">
                <a:solidFill>
                  <a:srgbClr val="212121"/>
                </a:solidFill>
                <a:latin typeface="Times New Roman"/>
                <a:cs typeface="Times New Roman"/>
              </a:rPr>
              <a:t>san</a:t>
            </a:r>
            <a:r>
              <a:rPr dirty="0" sz="950" spc="-10" i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950" spc="-10" i="1">
                <a:solidFill>
                  <a:srgbClr val="2A2A2A"/>
                </a:solidFill>
                <a:latin typeface="Times New Roman"/>
                <a:cs typeface="Times New Roman"/>
              </a:rPr>
              <a:t>Argentin</a:t>
            </a:r>
            <a:r>
              <a:rPr dirty="0" sz="950" spc="-10">
                <a:solidFill>
                  <a:srgbClr val="2A2A2A"/>
                </a:solidFill>
                <a:latin typeface="Times New Roman"/>
                <a:cs typeface="Times New Roman"/>
              </a:rPr>
              <a:t>‹zx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46973" y="9780905"/>
            <a:ext cx="502284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0990" algn="l"/>
              </a:tabLst>
            </a:pPr>
            <a:r>
              <a:rPr dirty="0" sz="850" spc="-25">
                <a:solidFill>
                  <a:srgbClr val="181818"/>
                </a:solidFill>
                <a:latin typeface="Courier New"/>
                <a:cs typeface="Courier New"/>
              </a:rPr>
              <a:t>92.</a:t>
            </a:r>
            <a:r>
              <a:rPr dirty="0" sz="850">
                <a:solidFill>
                  <a:srgbClr val="181818"/>
                </a:solidFill>
                <a:latin typeface="Courier New"/>
                <a:cs typeface="Courier New"/>
              </a:rPr>
              <a:t>	</a:t>
            </a:r>
            <a:r>
              <a:rPr dirty="0" sz="850" spc="-25">
                <a:solidFill>
                  <a:srgbClr val="2B2B2B"/>
                </a:solidFill>
                <a:latin typeface="Courier New"/>
                <a:cs typeface="Courier New"/>
              </a:rPr>
              <a:t>432</a:t>
            </a:r>
            <a:endParaRPr sz="85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62176" y="9699682"/>
            <a:ext cx="996950" cy="2660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1070"/>
              </a:lnSpc>
              <a:spcBef>
                <a:spcPts val="90"/>
              </a:spcBef>
            </a:pPr>
            <a:r>
              <a:rPr dirty="0" sz="950" spc="-40" b="1">
                <a:solidFill>
                  <a:srgbClr val="262626"/>
                </a:solidFill>
                <a:latin typeface="Times New Roman"/>
                <a:cs typeface="Times New Roman"/>
              </a:rPr>
              <a:t>Rivaro</a:t>
            </a:r>
            <a:r>
              <a:rPr dirty="0" sz="950" spc="2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950" spc="-50" b="1">
                <a:solidFill>
                  <a:srgbClr val="131313"/>
                </a:solidFill>
                <a:latin typeface="Times New Roman"/>
                <a:cs typeface="Times New Roman"/>
              </a:rPr>
              <a:t>Lodoll</a:t>
            </a:r>
            <a:r>
              <a:rPr dirty="0" sz="950" spc="5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Times New Roman"/>
                <a:cs typeface="Times New Roman"/>
              </a:rPr>
              <a:t>Jorge</a:t>
            </a:r>
            <a:endParaRPr sz="950">
              <a:latin typeface="Times New Roman"/>
              <a:cs typeface="Times New Roman"/>
            </a:endParaRPr>
          </a:p>
          <a:p>
            <a:pPr algn="ctr" marL="8890">
              <a:lnSpc>
                <a:spcPts val="830"/>
              </a:lnSpc>
            </a:pPr>
            <a:r>
              <a:rPr dirty="0" sz="750" spc="-90">
                <a:latin typeface="Times New Roman"/>
                <a:cs typeface="Times New Roman"/>
              </a:rPr>
              <a:t>DNI</a:t>
            </a:r>
            <a:r>
              <a:rPr dirty="0" sz="750" spc="50"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Times New Roman"/>
                <a:cs typeface="Times New Roman"/>
              </a:rPr>
              <a:t>33.24?.9IS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044523" y="9727697"/>
            <a:ext cx="679450" cy="3517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62865">
              <a:lnSpc>
                <a:spcPts val="890"/>
              </a:lnSpc>
              <a:spcBef>
                <a:spcPts val="110"/>
              </a:spcBef>
            </a:pPr>
            <a:r>
              <a:rPr dirty="0" sz="800" spc="-70">
                <a:solidFill>
                  <a:srgbClr val="212121"/>
                </a:solidFill>
                <a:latin typeface="Times New Roman"/>
                <a:cs typeface="Times New Roman"/>
              </a:rPr>
              <a:t>PAGO</a:t>
            </a:r>
            <a:r>
              <a:rPr dirty="0" sz="80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800" spc="50">
                <a:latin typeface="Times New Roman"/>
                <a:cs typeface="Times New Roman"/>
              </a:rPr>
              <a:t>Fabián</a:t>
            </a:r>
            <a:endParaRPr sz="800">
              <a:latin typeface="Times New Roman"/>
              <a:cs typeface="Times New Roman"/>
            </a:endParaRPr>
          </a:p>
          <a:p>
            <a:pPr algn="r" marR="43180">
              <a:lnSpc>
                <a:spcPts val="795"/>
              </a:lnSpc>
            </a:pPr>
            <a:r>
              <a:rPr dirty="0" sz="750" spc="-65">
                <a:solidFill>
                  <a:srgbClr val="0C0C0C"/>
                </a:solidFill>
                <a:latin typeface="Consolas"/>
                <a:cs typeface="Consolas"/>
              </a:rPr>
              <a:t>DNI</a:t>
            </a:r>
            <a:r>
              <a:rPr dirty="0" sz="750" spc="-135">
                <a:solidFill>
                  <a:srgbClr val="0C0C0C"/>
                </a:solidFill>
                <a:latin typeface="Consolas"/>
                <a:cs typeface="Consolas"/>
              </a:rPr>
              <a:t> </a:t>
            </a:r>
            <a:r>
              <a:rPr dirty="0" sz="750" spc="-60">
                <a:latin typeface="Consolas"/>
                <a:cs typeface="Consolas"/>
              </a:rPr>
              <a:t>25.378.117</a:t>
            </a:r>
            <a:endParaRPr sz="750">
              <a:latin typeface="Consolas"/>
              <a:cs typeface="Consolas"/>
            </a:endParaRPr>
          </a:p>
          <a:p>
            <a:pPr algn="r" marR="43815">
              <a:lnSpc>
                <a:spcPts val="865"/>
              </a:lnSpc>
            </a:pPr>
            <a:r>
              <a:rPr dirty="0" sz="750" spc="-10">
                <a:solidFill>
                  <a:srgbClr val="5D5D5D"/>
                </a:solidFill>
                <a:latin typeface="Consolas"/>
                <a:cs typeface="Consolas"/>
              </a:rPr>
              <a:t>•:</a:t>
            </a:r>
            <a:r>
              <a:rPr dirty="0" sz="750" spc="-10">
                <a:solidFill>
                  <a:srgbClr val="282828"/>
                </a:solidFill>
                <a:latin typeface="Consolas"/>
                <a:cs typeface="Consolas"/>
              </a:rPr>
              <a:t>:»’::'’</a:t>
            </a:r>
            <a:endParaRPr sz="7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70571" y="9339277"/>
            <a:ext cx="3041650" cy="739140"/>
            <a:chOff x="570571" y="9339277"/>
            <a:chExt cx="3041650" cy="73914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0571" y="9339277"/>
              <a:ext cx="3041481" cy="73882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89443" y="9663734"/>
              <a:ext cx="555128" cy="414368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57719" y="9566006"/>
            <a:ext cx="891333" cy="43782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46441" y="9616825"/>
            <a:ext cx="230652" cy="36745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39642" y="9628553"/>
            <a:ext cx="340114" cy="14072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96640" y="9839645"/>
            <a:ext cx="602041" cy="24236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65476" y="1547618"/>
            <a:ext cx="4417695" cy="847725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30"/>
              </a:spcBef>
            </a:pPr>
            <a:r>
              <a:rPr dirty="0" sz="950" spc="-20" i="1">
                <a:solidFill>
                  <a:srgbClr val="2D2D2D"/>
                </a:solidFill>
                <a:latin typeface="Times New Roman"/>
                <a:cs typeface="Times New Roman"/>
              </a:rPr>
              <a:t>Las</a:t>
            </a:r>
            <a:r>
              <a:rPr dirty="0" sz="950" spc="-35" i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950" spc="-25" i="1">
                <a:solidFill>
                  <a:srgbClr val="0C0C0C"/>
                </a:solidFill>
                <a:latin typeface="Times New Roman"/>
                <a:cs typeface="Times New Roman"/>
              </a:rPr>
              <a:t>Malvinas</a:t>
            </a:r>
            <a:r>
              <a:rPr dirty="0" sz="950" spc="-5" i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50" spc="-20" i="1">
                <a:solidFill>
                  <a:srgbClr val="111111"/>
                </a:solidFill>
                <a:latin typeface="Times New Roman"/>
                <a:cs typeface="Times New Roman"/>
              </a:rPr>
              <a:t>son</a:t>
            </a:r>
            <a:r>
              <a:rPr dirty="0" sz="950" spc="-40" i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50" spc="-10" i="1">
                <a:solidFill>
                  <a:srgbClr val="262626"/>
                </a:solidFill>
                <a:latin typeface="Times New Roman"/>
                <a:cs typeface="Times New Roman"/>
              </a:rPr>
              <a:t>Argentinos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7145" marR="8890" indent="1270">
              <a:lnSpc>
                <a:spcPct val="134400"/>
              </a:lnSpc>
            </a:pP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inmediato</a:t>
            </a:r>
            <a:r>
              <a:rPr dirty="0" sz="1050" spc="2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anterior,</a:t>
            </a:r>
            <a:r>
              <a:rPr dirty="0" sz="1050" spc="2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63636"/>
                </a:solidFill>
                <a:latin typeface="Times New Roman"/>
                <a:cs typeface="Times New Roman"/>
              </a:rPr>
              <a:t>y</a:t>
            </a:r>
            <a:r>
              <a:rPr dirty="0" sz="1050" spc="2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2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presentación</a:t>
            </a:r>
            <a:r>
              <a:rPr dirty="0" sz="1050" spc="2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F3F3F"/>
                </a:solidFill>
                <a:latin typeface="Times New Roman"/>
                <a:cs typeface="Times New Roman"/>
              </a:rPr>
              <a:t>y</a:t>
            </a:r>
            <a:r>
              <a:rPr dirty="0" sz="1050" spc="1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aprobación</a:t>
            </a:r>
            <a:r>
              <a:rPr dirty="0" sz="1050" spc="2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técnica</a:t>
            </a:r>
            <a:r>
              <a:rPr dirty="0" sz="1050" spc="2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dt</a:t>
            </a:r>
            <a:r>
              <a:rPr dirty="0" sz="1050" spc="3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los</a:t>
            </a:r>
            <a:r>
              <a:rPr dirty="0" sz="1050" spc="2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certificados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correspondientes</a:t>
            </a:r>
            <a:r>
              <a:rPr dirty="0" sz="10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al</a:t>
            </a:r>
            <a:r>
              <a:rPr dirty="0" sz="105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avance</a:t>
            </a:r>
            <a:r>
              <a:rPr dirty="0" sz="1050" spc="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físico</a:t>
            </a:r>
            <a:r>
              <a:rPr dirty="0" sz="1050" spc="1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5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obra</a:t>
            </a:r>
            <a:r>
              <a:rPr dirty="0" sz="105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equivalente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F4F4F"/>
                </a:solidFill>
                <a:latin typeface="Times New Roman"/>
                <a:cs typeface="Times New Roman"/>
              </a:rPr>
              <a:t>al</a:t>
            </a:r>
            <a:r>
              <a:rPr dirty="0" sz="1050" spc="9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VEINTE</a:t>
            </a:r>
            <a:r>
              <a:rPr dirty="0" sz="1050" spc="1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POR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40" b="1">
                <a:solidFill>
                  <a:srgbClr val="2D2D2D"/>
                </a:solidFill>
                <a:latin typeface="Times New Roman"/>
                <a:cs typeface="Times New Roman"/>
              </a:rPr>
              <a:t>CIENTO </a:t>
            </a:r>
            <a:r>
              <a:rPr dirty="0" sz="1050" spc="-25">
                <a:latin typeface="Times New Roman"/>
                <a:cs typeface="Times New Roman"/>
              </a:rPr>
              <a:t>(20%)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cjecuci6n</a:t>
            </a:r>
            <a:r>
              <a:rPr dirty="0" sz="1050" spc="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total.</a:t>
            </a:r>
            <a:endParaRPr sz="1050">
              <a:latin typeface="Times New Roman"/>
              <a:cs typeface="Times New Roman"/>
            </a:endParaRPr>
          </a:p>
          <a:p>
            <a:pPr marL="16510" marR="15240" indent="-1905">
              <a:lnSpc>
                <a:spcPct val="136800"/>
              </a:lnSpc>
              <a:spcBef>
                <a:spcPts val="925"/>
              </a:spcBef>
            </a:pP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b.3)</a:t>
            </a:r>
            <a:r>
              <a:rPr dirty="0" sz="1050" spc="-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El</a:t>
            </a:r>
            <a:r>
              <a:rPr dirty="0" sz="10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tercer</a:t>
            </a:r>
            <a:r>
              <a:rPr dirty="0" sz="105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pago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será</a:t>
            </a:r>
            <a:r>
              <a:rPr dirty="0" sz="10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81818"/>
                </a:solidFill>
                <a:latin typeface="Times New Roman"/>
                <a:cs typeface="Times New Roman"/>
              </a:rPr>
              <a:t>‹le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42424"/>
                </a:solidFill>
                <a:latin typeface="Times New Roman"/>
                <a:cs typeface="Times New Roman"/>
              </a:rPr>
              <a:t>UN</a:t>
            </a:r>
            <a:r>
              <a:rPr dirty="0" sz="1050" spc="-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111111"/>
                </a:solidFill>
                <a:latin typeface="Times New Roman"/>
                <a:cs typeface="Times New Roman"/>
              </a:rPr>
              <a:t>MILLÓN</a:t>
            </a:r>
            <a:r>
              <a:rPr dirty="0" sz="1050" spc="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181818"/>
                </a:solidFill>
                <a:latin typeface="Times New Roman"/>
                <a:cs typeface="Times New Roman"/>
              </a:rPr>
              <a:t>CUATROCIENTOS</a:t>
            </a:r>
            <a:r>
              <a:rPr dirty="0" sz="1050" spc="1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65">
                <a:solidFill>
                  <a:srgbClr val="1C1C1C"/>
                </a:solidFill>
                <a:latin typeface="Times New Roman"/>
                <a:cs typeface="Times New Roman"/>
              </a:rPr>
              <a:t>NOVENTA</a:t>
            </a:r>
            <a:r>
              <a:rPr dirty="0" sz="10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Y</a:t>
            </a:r>
            <a:r>
              <a:rPr dirty="0" sz="105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NUEVE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MIL</a:t>
            </a:r>
            <a:r>
              <a:rPr dirty="0" sz="1050" spc="-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0C0C0C"/>
                </a:solidFill>
                <a:latin typeface="Times New Roman"/>
                <a:cs typeface="Times New Roman"/>
              </a:rPr>
              <a:t>CUATROCIENTOS</a:t>
            </a:r>
            <a:r>
              <a:rPr dirty="0" sz="1050" spc="11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51515"/>
                </a:solidFill>
                <a:latin typeface="Times New Roman"/>
                <a:cs typeface="Times New Roman"/>
              </a:rPr>
              <a:t>SESENTA</a:t>
            </a:r>
            <a:r>
              <a:rPr dirty="0" sz="1050" spc="8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Y</a:t>
            </a:r>
            <a:r>
              <a:rPr dirty="0" sz="1050" spc="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31313"/>
                </a:solidFill>
                <a:latin typeface="Times New Roman"/>
                <a:cs typeface="Times New Roman"/>
              </a:rPr>
              <a:t>NUEVE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CON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12/100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(1.499.469,12.-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)</a:t>
            </a:r>
            <a:r>
              <a:rPr dirty="0" sz="1050" spc="-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UVIs.</a:t>
            </a:r>
            <a:endParaRPr sz="1050">
              <a:latin typeface="Times New Roman"/>
              <a:cs typeface="Times New Roman"/>
            </a:endParaRPr>
          </a:p>
          <a:p>
            <a:pPr algn="just" marL="12700" marR="5715" indent="3175">
              <a:lnSpc>
                <a:spcPts val="1720"/>
              </a:lnSpc>
              <a:spcBef>
                <a:spcPts val="105"/>
              </a:spcBef>
            </a:pPr>
            <a:r>
              <a:rPr dirty="0" sz="1050">
                <a:latin typeface="Times New Roman"/>
                <a:cs typeface="Times New Roman"/>
              </a:rPr>
              <a:t>Este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monto</a:t>
            </a:r>
            <a:r>
              <a:rPr dirty="0" sz="1050" spc="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será</a:t>
            </a:r>
            <a:r>
              <a:rPr dirty="0" sz="10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destinado</a:t>
            </a:r>
            <a:r>
              <a:rPr dirty="0" sz="1050" spc="10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la</a:t>
            </a:r>
            <a:r>
              <a:rPr dirty="0" sz="1050" spc="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continuidad</a:t>
            </a:r>
            <a:r>
              <a:rPr dirty="0" sz="1050" spc="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83838"/>
                </a:solidFill>
                <a:latin typeface="Times New Roman"/>
                <a:cs typeface="Times New Roman"/>
              </a:rPr>
              <a:t>las</a:t>
            </a:r>
            <a:r>
              <a:rPr dirty="0" sz="10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obras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inhaestructura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y</a:t>
            </a:r>
            <a:r>
              <a:rPr dirty="0" sz="105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eatará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condicionado</a:t>
            </a:r>
            <a:r>
              <a:rPr dirty="0" sz="1050" spc="3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al</a:t>
            </a:r>
            <a:r>
              <a:rPr dirty="0" sz="1050" spc="2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cumplimiento</a:t>
            </a:r>
            <a:r>
              <a:rPr dirty="0" sz="1050" spc="3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y</a:t>
            </a:r>
            <a:r>
              <a:rPr dirty="0" sz="1050" spc="3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aprobación</a:t>
            </a:r>
            <a:r>
              <a:rPr dirty="0" sz="1050" spc="3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2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050" spc="3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rendición</a:t>
            </a:r>
            <a:r>
              <a:rPr dirty="0" sz="1050" spc="3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050" spc="2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cuentas</a:t>
            </a:r>
            <a:r>
              <a:rPr dirty="0" sz="1050" spc="3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F2F2F"/>
                </a:solidFill>
                <a:latin typeface="Times New Roman"/>
                <a:cs typeface="Times New Roman"/>
              </a:rPr>
              <a:t>del </a:t>
            </a:r>
            <a:r>
              <a:rPr dirty="0" sz="1050" spc="-40">
                <a:solidFill>
                  <a:srgbClr val="0A0A0A"/>
                </a:solidFill>
                <a:latin typeface="Times New Roman"/>
                <a:cs typeface="Times New Roman"/>
              </a:rPr>
              <a:t>CINCUENTA</a:t>
            </a:r>
            <a:r>
              <a:rPr dirty="0" sz="1050" spc="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POR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CIENTO</a:t>
            </a:r>
            <a:r>
              <a:rPr dirty="0" sz="10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(50%)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del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desembolso</a:t>
            </a:r>
            <a:r>
              <a:rPr dirty="0" sz="105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inmediato</a:t>
            </a:r>
            <a:r>
              <a:rPr dirty="0" sz="10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anterior</a:t>
            </a:r>
            <a:r>
              <a:rPr dirty="0" sz="10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y</a:t>
            </a:r>
            <a:r>
              <a:rPr dirty="0" sz="1050" spc="-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del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333333"/>
                </a:solidFill>
                <a:latin typeface="Times New Roman"/>
                <a:cs typeface="Times New Roman"/>
              </a:rPr>
              <a:t>CIEN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POR</a:t>
            </a:r>
            <a:r>
              <a:rPr dirty="0" sz="1050" spc="3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CIENTO</a:t>
            </a:r>
            <a:r>
              <a:rPr dirty="0" sz="1050" spc="3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(100%)</a:t>
            </a:r>
            <a:r>
              <a:rPr dirty="0" sz="1050" spc="3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050" spc="3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los</a:t>
            </a:r>
            <a:r>
              <a:rPr dirty="0" sz="1050" spc="2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desembolsos</a:t>
            </a:r>
            <a:r>
              <a:rPr dirty="0" sz="1050" spc="36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precedentes,</a:t>
            </a:r>
            <a:r>
              <a:rPr dirty="0" sz="1050" spc="3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F3F3F"/>
                </a:solidFill>
                <a:latin typeface="Times New Roman"/>
                <a:cs typeface="Times New Roman"/>
              </a:rPr>
              <a:t>y</a:t>
            </a:r>
            <a:r>
              <a:rPr dirty="0" sz="1050" spc="2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3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presentaci6n</a:t>
            </a:r>
            <a:r>
              <a:rPr dirty="0" sz="1050" spc="390"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endParaRPr sz="1050">
              <a:latin typeface="Times New Roman"/>
              <a:cs typeface="Times New Roman"/>
            </a:endParaRPr>
          </a:p>
          <a:p>
            <a:pPr algn="just" marL="13335" marR="14604" indent="3810">
              <a:lnSpc>
                <a:spcPts val="1689"/>
              </a:lnSpc>
              <a:spcBef>
                <a:spcPts val="40"/>
              </a:spcBef>
            </a:pP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aprobaci6n</a:t>
            </a:r>
            <a:r>
              <a:rPr dirty="0" sz="1050" spc="1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técnica</a:t>
            </a:r>
            <a:r>
              <a:rPr dirty="0" sz="105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1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los</a:t>
            </a:r>
            <a:r>
              <a:rPr dirty="0" sz="105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certificados</a:t>
            </a:r>
            <a:r>
              <a:rPr dirty="0" sz="1050" spc="1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correspondientes</a:t>
            </a:r>
            <a:r>
              <a:rPr dirty="0" sz="105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al</a:t>
            </a:r>
            <a:r>
              <a:rPr dirty="0" sz="10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avance</a:t>
            </a:r>
            <a:r>
              <a:rPr dirty="0" sz="1050" spc="1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físico</a:t>
            </a:r>
            <a:r>
              <a:rPr dirty="0" sz="1050" spc="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obra </a:t>
            </a:r>
            <a:r>
              <a:rPr dirty="0" sz="1050" spc="-30">
                <a:solidFill>
                  <a:srgbClr val="1C1C1C"/>
                </a:solidFill>
                <a:latin typeface="Times New Roman"/>
                <a:cs typeface="Times New Roman"/>
              </a:rPr>
              <a:t>equivalente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al</a:t>
            </a:r>
            <a:r>
              <a:rPr dirty="0" sz="10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0F0F0F"/>
                </a:solidFill>
                <a:latin typeface="Times New Roman"/>
                <a:cs typeface="Times New Roman"/>
              </a:rPr>
              <a:t>SESENTA</a:t>
            </a:r>
            <a:r>
              <a:rPr dirty="0" sz="105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61616"/>
                </a:solidFill>
                <a:latin typeface="Times New Roman"/>
                <a:cs typeface="Times New Roman"/>
              </a:rPr>
              <a:t>POR</a:t>
            </a:r>
            <a:r>
              <a:rPr dirty="0" sz="10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CIENTO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25">
                <a:solidFill>
                  <a:srgbClr val="1A1A1A"/>
                </a:solidFill>
                <a:latin typeface="Times New Roman"/>
                <a:cs typeface="Times New Roman"/>
              </a:rPr>
              <a:t>(60’Z»)</a:t>
            </a:r>
            <a:r>
              <a:rPr dirty="0" sz="105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la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total.</a:t>
            </a:r>
            <a:endParaRPr sz="105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  <a:spcBef>
                <a:spcPts val="1170"/>
              </a:spcBef>
            </a:pPr>
            <a:r>
              <a:rPr dirty="0" sz="1050" spc="-65" b="1">
                <a:solidFill>
                  <a:srgbClr val="111111"/>
                </a:solidFill>
                <a:latin typeface="Times New Roman"/>
                <a:cs typeface="Times New Roman"/>
              </a:rPr>
              <a:t>CUARTA:</a:t>
            </a:r>
            <a:r>
              <a:rPr dirty="0" sz="1050" spc="2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5" b="1">
                <a:solidFill>
                  <a:srgbClr val="131313"/>
                </a:solidFill>
                <a:latin typeface="Times New Roman"/>
                <a:cs typeface="Times New Roman"/>
              </a:rPr>
              <a:t>PLAZO</a:t>
            </a:r>
            <a:r>
              <a:rPr dirty="0" sz="1050" spc="2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 b="1">
                <a:solidFill>
                  <a:srgbClr val="232323"/>
                </a:solidFill>
                <a:latin typeface="Times New Roman"/>
                <a:cs typeface="Times New Roman"/>
              </a:rPr>
              <a:t>DE </a:t>
            </a:r>
            <a:r>
              <a:rPr dirty="0" sz="1050" spc="-10" b="1">
                <a:latin typeface="Times New Roman"/>
                <a:cs typeface="Times New Roman"/>
              </a:rPr>
              <a:t>EJECUCIÓN</a:t>
            </a:r>
            <a:endParaRPr sz="1050">
              <a:latin typeface="Times New Roman"/>
              <a:cs typeface="Times New Roman"/>
            </a:endParaRPr>
          </a:p>
          <a:p>
            <a:pPr algn="just" marL="13970" marR="5080" indent="1905">
              <a:lnSpc>
                <a:spcPct val="138000"/>
              </a:lnSpc>
              <a:spcBef>
                <a:spcPts val="755"/>
              </a:spcBef>
            </a:pP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El</a:t>
            </a:r>
            <a:r>
              <a:rPr dirty="0" sz="1050" spc="1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plazo</a:t>
            </a:r>
            <a:r>
              <a:rPr dirty="0" sz="1050" spc="1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1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1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050" spc="1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las</a:t>
            </a:r>
            <a:r>
              <a:rPr dirty="0" sz="1050" spc="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.acciones</a:t>
            </a:r>
            <a:r>
              <a:rPr dirty="0" sz="105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previstas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en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1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cláusula</a:t>
            </a:r>
            <a:r>
              <a:rPr dirty="0" sz="1050" spc="2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primera</a:t>
            </a:r>
            <a:r>
              <a:rPr dirty="0" sz="1050" spc="1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será</a:t>
            </a:r>
            <a:r>
              <a:rPr dirty="0" sz="10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83838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QUINCE</a:t>
            </a:r>
            <a:r>
              <a:rPr dirty="0" sz="105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(15)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meses,</a:t>
            </a:r>
            <a:r>
              <a:rPr dirty="0" sz="1050" spc="1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contados</a:t>
            </a:r>
            <a:r>
              <a:rPr dirty="0" sz="1050" spc="1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050" spc="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partir</a:t>
            </a:r>
            <a:r>
              <a:rPr dirty="0" sz="1050" spc="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9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fecha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efectiva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percepción</a:t>
            </a:r>
            <a:r>
              <a:rPr dirty="0" sz="1050" spc="7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del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primer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desembolso.</a:t>
            </a:r>
            <a:endParaRPr sz="1050">
              <a:latin typeface="Times New Roman"/>
              <a:cs typeface="Times New Roman"/>
            </a:endParaRPr>
          </a:p>
          <a:p>
            <a:pPr algn="just" marL="15875" marR="5715" indent="3810">
              <a:lnSpc>
                <a:spcPct val="136000"/>
              </a:lnSpc>
              <a:spcBef>
                <a:spcPts val="810"/>
              </a:spcBef>
            </a:pPr>
            <a:r>
              <a:rPr dirty="0" sz="1050">
                <a:latin typeface="Times New Roman"/>
                <a:cs typeface="Times New Roman"/>
              </a:rPr>
              <a:t>Dicho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plazo</a:t>
            </a:r>
            <a:r>
              <a:rPr dirty="0" sz="105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sólo</a:t>
            </a:r>
            <a:r>
              <a:rPr dirty="0" sz="1050" spc="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podrt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ser</a:t>
            </a:r>
            <a:r>
              <a:rPr dirty="0" sz="1050" spc="7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prorrogado</a:t>
            </a:r>
            <a:r>
              <a:rPr dirty="0" sz="105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cuando</a:t>
            </a:r>
            <a:r>
              <a:rPr dirty="0" sz="105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existan</a:t>
            </a:r>
            <a:r>
              <a:rPr dirty="0" sz="1050" spc="1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causas</a:t>
            </a:r>
            <a:r>
              <a:rPr dirty="0" sz="1050" spc="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jttstificadas,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prexia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solicitud</a:t>
            </a:r>
            <a:r>
              <a:rPr dirty="0" sz="1050" spc="-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050" spc="-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"UNIDAD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0E0E0E"/>
                </a:solidFill>
                <a:latin typeface="Times New Roman"/>
                <a:cs typeface="Times New Roman"/>
              </a:rPr>
              <a:t>EJECUTORA”</a:t>
            </a:r>
            <a:r>
              <a:rPr dirty="0" sz="1050" spc="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en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A0A0A"/>
                </a:solidFill>
                <a:latin typeface="Times New Roman"/>
                <a:cs typeface="Times New Roman"/>
              </a:rPr>
              <a:t>que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deberá</a:t>
            </a:r>
            <a:r>
              <a:rPr dirty="0" sz="105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informar</a:t>
            </a:r>
            <a:r>
              <a:rPr dirty="0" sz="10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y</a:t>
            </a:r>
            <a:r>
              <a:rPr dirty="0" sz="1050" spc="-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fundamentar</a:t>
            </a:r>
            <a:r>
              <a:rPr dirty="0" sz="105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A2A2A"/>
                </a:solidFill>
                <a:latin typeface="Times New Roman"/>
                <a:cs typeface="Times New Roman"/>
              </a:rPr>
              <a:t>los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motivos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0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hacen</a:t>
            </a:r>
            <a:r>
              <a:rPr dirty="0" sz="10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0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necesidad</a:t>
            </a:r>
            <a:r>
              <a:rPr dirty="0" sz="1050" spc="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la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prórroga,</a:t>
            </a:r>
            <a:r>
              <a:rPr dirty="0" sz="10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C0C0C"/>
                </a:solidFill>
                <a:latin typeface="Times New Roman"/>
                <a:cs typeface="Times New Roman"/>
              </a:rPr>
              <a:t>que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deberá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ser</a:t>
            </a:r>
            <a:r>
              <a:rPr dirty="0" sz="1050" spc="-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presentada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con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fecha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anterior</a:t>
            </a:r>
            <a:r>
              <a:rPr dirty="0" sz="10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al</a:t>
            </a:r>
            <a:r>
              <a:rPr dirty="0" sz="10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vencimiento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del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mismo.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</a:pPr>
            <a:r>
              <a:rPr dirty="0" sz="1050" spc="-50" b="1">
                <a:latin typeface="Times New Roman"/>
                <a:cs typeface="Times New Roman"/>
              </a:rPr>
              <a:t>QUINTA:</a:t>
            </a:r>
            <a:r>
              <a:rPr dirty="0" sz="1050" spc="-5" b="1">
                <a:latin typeface="Times New Roman"/>
                <a:cs typeface="Times New Roman"/>
              </a:rPr>
              <a:t> </a:t>
            </a:r>
            <a:r>
              <a:rPr dirty="0" sz="1050" spc="-50" b="1">
                <a:solidFill>
                  <a:srgbClr val="111111"/>
                </a:solidFill>
                <a:latin typeface="Times New Roman"/>
                <a:cs typeface="Times New Roman"/>
              </a:rPr>
              <a:t>REQUISITOS</a:t>
            </a:r>
            <a:r>
              <a:rPr dirty="0" sz="1050" spc="7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85" b="1">
                <a:latin typeface="Times New Roman"/>
                <a:cs typeface="Times New Roman"/>
              </a:rPr>
              <a:t>PARA</a:t>
            </a:r>
            <a:r>
              <a:rPr dirty="0" sz="1050" spc="-5" b="1">
                <a:latin typeface="Times New Roman"/>
                <a:cs typeface="Times New Roman"/>
              </a:rPr>
              <a:t> </a:t>
            </a:r>
            <a:r>
              <a:rPr dirty="0" sz="1050" spc="-55" b="1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-8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50" b="1">
                <a:solidFill>
                  <a:srgbClr val="0C0C0C"/>
                </a:solidFill>
                <a:latin typeface="Times New Roman"/>
                <a:cs typeface="Times New Roman"/>
              </a:rPr>
              <a:t>SOLICITUD</a:t>
            </a:r>
            <a:r>
              <a:rPr dirty="0" sz="1050" spc="6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 b="1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-15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DESEMBOLSO</a:t>
            </a:r>
            <a:endParaRPr sz="1050">
              <a:latin typeface="Times New Roman"/>
              <a:cs typeface="Times New Roman"/>
            </a:endParaRPr>
          </a:p>
          <a:p>
            <a:pPr algn="just" marL="18415" marR="7620" indent="2540">
              <a:lnSpc>
                <a:spcPct val="136800"/>
              </a:lnSpc>
              <a:spcBef>
                <a:spcPts val="865"/>
              </a:spcBef>
            </a:pP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los</a:t>
            </a:r>
            <a:r>
              <a:rPr dirty="0" sz="10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fines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garantizar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correcta</a:t>
            </a:r>
            <a:r>
              <a:rPr dirty="0" sz="105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implementación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los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A0A0A"/>
                </a:solidFill>
                <a:latin typeface="Times New Roman"/>
                <a:cs typeface="Times New Roman"/>
              </a:rPr>
              <a:t>desembolsos,</a:t>
            </a:r>
            <a:r>
              <a:rPr dirty="0" sz="1050" spc="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UNIDAD </a:t>
            </a:r>
            <a:r>
              <a:rPr dirty="0" sz="1050" spc="-40">
                <a:latin typeface="Times New Roman"/>
                <a:cs typeface="Times New Roman"/>
              </a:rPr>
              <a:t>EJECUTORA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deberá</a:t>
            </a:r>
            <a:r>
              <a:rPr dirty="0" sz="1050" spc="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cumplimentar</a:t>
            </a:r>
            <a:r>
              <a:rPr dirty="0" sz="105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con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los</a:t>
            </a:r>
            <a:r>
              <a:rPr dirty="0" sz="10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requisitos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establecidos</a:t>
            </a:r>
            <a:r>
              <a:rPr dirty="0" sz="10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en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CLÁUSULA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TERCERA</a:t>
            </a:r>
            <a:r>
              <a:rPr dirty="0" sz="1050" spc="1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ante</a:t>
            </a:r>
            <a:r>
              <a:rPr dirty="0" sz="1050" spc="1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la</a:t>
            </a:r>
            <a:r>
              <a:rPr dirty="0" sz="1050" spc="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Dirección</a:t>
            </a:r>
            <a:r>
              <a:rPr dirty="0" sz="1050" spc="1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Nacional</a:t>
            </a:r>
            <a:r>
              <a:rPr dirty="0" sz="1050" spc="1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Desarrollo</a:t>
            </a:r>
            <a:r>
              <a:rPr dirty="0" sz="1050" spc="1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Urbano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dependiente</a:t>
            </a:r>
            <a:r>
              <a:rPr dirty="0" sz="1050" spc="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050" spc="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la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SECRETARÍA</a:t>
            </a:r>
            <a:r>
              <a:rPr dirty="0" sz="1050" spc="1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1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INTEGRACIÓN</a:t>
            </a:r>
            <a:r>
              <a:rPr dirty="0" sz="1050" spc="2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SOCIO</a:t>
            </a:r>
            <a:r>
              <a:rPr dirty="0" sz="105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URBANA,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que</a:t>
            </a:r>
            <a:r>
              <a:rPr dirty="0" sz="1050" spc="9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mediante</a:t>
            </a:r>
            <a:r>
              <a:rPr dirty="0" sz="1050" spc="1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Informe </a:t>
            </a:r>
            <a:r>
              <a:rPr dirty="0" sz="1050">
                <a:latin typeface="Times New Roman"/>
                <a:cs typeface="Times New Roman"/>
              </a:rPr>
              <a:t>Técnico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informará</a:t>
            </a:r>
            <a:r>
              <a:rPr dirty="0" sz="1050" spc="10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050" spc="1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COMISIÓN</a:t>
            </a:r>
            <a:r>
              <a:rPr dirty="0" sz="1050" spc="1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50" spc="10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COORDINACIÓN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cumplimiento</a:t>
            </a:r>
            <a:r>
              <a:rPr dirty="0" sz="1050" spc="114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y</a:t>
            </a:r>
            <a:r>
              <a:rPr dirty="0" sz="1050" spc="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la </a:t>
            </a:r>
            <a:r>
              <a:rPr dirty="0" sz="1050" spc="-25">
                <a:latin typeface="Times New Roman"/>
                <a:cs typeface="Times New Roman"/>
              </a:rPr>
              <a:t>pertinencia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instruir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los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desembolsos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correspondientes.</a:t>
            </a:r>
            <a:endParaRPr sz="1050">
              <a:latin typeface="Times New Roman"/>
              <a:cs typeface="Times New Roman"/>
            </a:endParaRPr>
          </a:p>
          <a:p>
            <a:pPr marL="23495">
              <a:lnSpc>
                <a:spcPct val="100000"/>
              </a:lnSpc>
              <a:spcBef>
                <a:spcPts val="1200"/>
              </a:spcBef>
            </a:pPr>
            <a:r>
              <a:rPr dirty="0" sz="1050" spc="-70" b="1">
                <a:solidFill>
                  <a:srgbClr val="0A0A0A"/>
                </a:solidFill>
                <a:latin typeface="Times New Roman"/>
                <a:cs typeface="Times New Roman"/>
              </a:rPr>
              <a:t>SEXTA:</a:t>
            </a:r>
            <a:r>
              <a:rPr dirty="0" sz="1050" spc="50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11111"/>
                </a:solidFill>
                <a:latin typeface="Times New Roman"/>
                <a:cs typeface="Times New Roman"/>
              </a:rPr>
              <a:t>AUDITORÍAS</a:t>
            </a:r>
            <a:endParaRPr sz="1050">
              <a:latin typeface="Times New Roman"/>
              <a:cs typeface="Times New Roman"/>
            </a:endParaRPr>
          </a:p>
          <a:p>
            <a:pPr algn="just" marL="26034" marR="5080" indent="-2540">
              <a:lnSpc>
                <a:spcPct val="138000"/>
              </a:lnSpc>
              <a:spcBef>
                <a:spcPts val="755"/>
              </a:spcBef>
            </a:pP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El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A0A0A"/>
                </a:solidFill>
                <a:latin typeface="Times New Roman"/>
                <a:cs typeface="Times New Roman"/>
              </a:rPr>
              <a:t>FIDEICOMISO</a:t>
            </a:r>
            <a:r>
              <a:rPr dirty="0" sz="1050" spc="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realizará</a:t>
            </a:r>
            <a:r>
              <a:rPr dirty="0" sz="10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por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sí</a:t>
            </a:r>
            <a:r>
              <a:rPr dirty="0" sz="10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y/o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por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terceros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las</a:t>
            </a:r>
            <a:r>
              <a:rPr dirty="0" sz="1050" spc="-4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auditorías</a:t>
            </a:r>
            <a:r>
              <a:rPr dirty="0" sz="10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técnicas-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financieras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que</a:t>
            </a:r>
            <a:r>
              <a:rPr dirty="0" sz="1050" spc="4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considere</a:t>
            </a:r>
            <a:r>
              <a:rPr dirty="0" sz="1050" spc="4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pertinentes</a:t>
            </a:r>
            <a:r>
              <a:rPr dirty="0" sz="1050" spc="114"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para</a:t>
            </a:r>
            <a:r>
              <a:rPr dirty="0" sz="1050" spc="4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verificar</a:t>
            </a:r>
            <a:r>
              <a:rPr dirty="0" sz="1050" spc="4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el</a:t>
            </a:r>
            <a:r>
              <a:rPr dirty="0" sz="1050" spc="40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fiel</a:t>
            </a:r>
            <a:r>
              <a:rPr dirty="0" sz="1050" spc="4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cumplimiento</a:t>
            </a:r>
            <a:r>
              <a:rPr dirty="0" sz="1050" spc="4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del</a:t>
            </a:r>
            <a:r>
              <a:rPr dirty="0" sz="1050" spc="4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presente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CO</a:t>
            </a:r>
            <a:r>
              <a:rPr dirty="0" sz="1050" spc="370">
                <a:solidFill>
                  <a:srgbClr val="111111"/>
                </a:solidFill>
                <a:latin typeface="Times New Roman"/>
                <a:cs typeface="Times New Roman"/>
              </a:rPr>
              <a:t>  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BIO.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601345">
              <a:lnSpc>
                <a:spcPct val="100000"/>
              </a:lnSpc>
              <a:spcBef>
                <a:spcPts val="5"/>
              </a:spcBef>
            </a:pP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:</a:t>
            </a:r>
            <a:r>
              <a:rPr dirty="0" sz="10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0F0F0F"/>
                </a:solidFill>
                <a:latin typeface="Times New Roman"/>
                <a:cs typeface="Times New Roman"/>
              </a:rPr>
              <a:t>MODIFICACIONES</a:t>
            </a:r>
            <a:endParaRPr sz="1050">
              <a:latin typeface="Times New Roman"/>
              <a:cs typeface="Times New Roman"/>
            </a:endParaRPr>
          </a:p>
          <a:p>
            <a:pPr algn="r" marR="85725">
              <a:lnSpc>
                <a:spcPts val="1040"/>
              </a:lnSpc>
              <a:spcBef>
                <a:spcPts val="365"/>
              </a:spcBef>
            </a:pPr>
            <a:r>
              <a:rPr dirty="0" sz="900" b="1">
                <a:solidFill>
                  <a:srgbClr val="1A1A1A"/>
                </a:solidFill>
                <a:latin typeface="Times New Roman"/>
                <a:cs typeface="Times New Roman"/>
              </a:rPr>
              <a:t>aah</a:t>
            </a:r>
            <a:r>
              <a:rPr dirty="0" sz="900" spc="165" b="1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900" spc="-10" b="1">
                <a:solidFill>
                  <a:srgbClr val="080808"/>
                </a:solidFill>
                <a:latin typeface="Times New Roman"/>
                <a:cs typeface="Times New Roman"/>
              </a:rPr>
              <a:t>Fabián</a:t>
            </a:r>
            <a:endParaRPr sz="900">
              <a:latin typeface="Times New Roman"/>
              <a:cs typeface="Times New Roman"/>
            </a:endParaRPr>
          </a:p>
          <a:p>
            <a:pPr algn="ctr" marL="3546475">
              <a:lnSpc>
                <a:spcPts val="770"/>
              </a:lnSpc>
            </a:pPr>
            <a:r>
              <a:rPr dirty="0" sz="700" spc="-20">
                <a:solidFill>
                  <a:srgbClr val="131313"/>
                </a:solidFill>
                <a:latin typeface="Times New Roman"/>
                <a:cs typeface="Times New Roman"/>
              </a:rPr>
              <a:t>OCI</a:t>
            </a:r>
            <a:r>
              <a:rPr dirty="0" sz="700" spc="1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solidFill>
                  <a:srgbClr val="1A1A1A"/>
                </a:solidFill>
                <a:latin typeface="Times New Roman"/>
                <a:cs typeface="Times New Roman"/>
              </a:rPr>
              <a:t>25.3</a:t>
            </a:r>
            <a:r>
              <a:rPr dirty="0" sz="700">
                <a:solidFill>
                  <a:srgbClr val="1F1F1F"/>
                </a:solidFill>
                <a:latin typeface="Times New Roman"/>
                <a:cs typeface="Times New Roman"/>
              </a:rPr>
              <a:t>78.</a:t>
            </a:r>
            <a:r>
              <a:rPr dirty="0" sz="70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\</a:t>
            </a:r>
            <a:r>
              <a:rPr dirty="0" sz="700" spc="5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\</a:t>
            </a:r>
            <a:r>
              <a:rPr dirty="0" sz="700" spc="15">
                <a:latin typeface="Times New Roman"/>
                <a:cs typeface="Times New Roman"/>
              </a:rPr>
              <a:t> </a:t>
            </a:r>
            <a:r>
              <a:rPr dirty="0" sz="700" spc="-50">
                <a:solidFill>
                  <a:srgbClr val="545454"/>
                </a:solidFill>
                <a:latin typeface="Times New Roman"/>
                <a:cs typeface="Times New Roman"/>
              </a:rPr>
              <a:t>7</a:t>
            </a:r>
            <a:endParaRPr sz="700">
              <a:latin typeface="Times New Roman"/>
              <a:cs typeface="Times New Roman"/>
            </a:endParaRPr>
          </a:p>
          <a:p>
            <a:pPr algn="ctr" marL="3557270">
              <a:lnSpc>
                <a:spcPts val="869"/>
              </a:lnSpc>
            </a:pPr>
            <a:r>
              <a:rPr dirty="0" sz="750" spc="-10">
                <a:latin typeface="Times New Roman"/>
                <a:cs typeface="Times New Roman"/>
              </a:rPr>
              <a:t>Tesorero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6786" y="3983763"/>
            <a:ext cx="351842" cy="10945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1426" y="9476096"/>
            <a:ext cx="824874" cy="59027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26444" y="9632462"/>
            <a:ext cx="903061" cy="43391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43378" y="9624644"/>
            <a:ext cx="78187" cy="5863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66956" y="9804464"/>
            <a:ext cx="613769" cy="17982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75349" y="1547618"/>
            <a:ext cx="4424045" cy="75114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r" marR="15875">
              <a:lnSpc>
                <a:spcPct val="100000"/>
              </a:lnSpc>
              <a:spcBef>
                <a:spcPts val="130"/>
              </a:spcBef>
            </a:pPr>
            <a:r>
              <a:rPr dirty="0" sz="950" i="1">
                <a:solidFill>
                  <a:srgbClr val="1C1C1C"/>
                </a:solidFill>
                <a:latin typeface="Times New Roman"/>
                <a:cs typeface="Times New Roman"/>
              </a:rPr>
              <a:t>Los</a:t>
            </a:r>
            <a:r>
              <a:rPr dirty="0" sz="950" spc="-25" i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50" spc="-30" i="1">
                <a:solidFill>
                  <a:srgbClr val="0C0C0C"/>
                </a:solidFill>
                <a:latin typeface="Times New Roman"/>
                <a:cs typeface="Times New Roman"/>
              </a:rPr>
              <a:t>Malvinas</a:t>
            </a:r>
            <a:r>
              <a:rPr dirty="0" sz="950" spc="-25" i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50" spc="-20" i="1">
                <a:solidFill>
                  <a:srgbClr val="212121"/>
                </a:solidFill>
                <a:latin typeface="Times New Roman"/>
                <a:cs typeface="Times New Roman"/>
              </a:rPr>
              <a:t>son</a:t>
            </a:r>
            <a:r>
              <a:rPr dirty="0" sz="950" spc="-40" i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950" spc="-10" i="1">
                <a:solidFill>
                  <a:srgbClr val="161616"/>
                </a:solidFill>
                <a:latin typeface="Times New Roman"/>
                <a:cs typeface="Times New Roman"/>
              </a:rPr>
              <a:t>Argentlnas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2700" marR="8890" indent="-635">
              <a:lnSpc>
                <a:spcPct val="137400"/>
              </a:lnSpc>
            </a:pP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Todas</a:t>
            </a:r>
            <a:r>
              <a:rPr dirty="0" sz="10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las</a:t>
            </a:r>
            <a:r>
              <a:rPr dirty="0" sz="10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modificaciones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al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proyecto</a:t>
            </a:r>
            <a:r>
              <a:rPr dirty="0" sz="10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aprobado</a:t>
            </a:r>
            <a:r>
              <a:rPr dirty="0" sz="105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en</a:t>
            </a:r>
            <a:r>
              <a:rPr dirty="0" sz="10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el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Convenio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deberán</a:t>
            </a:r>
            <a:r>
              <a:rPr dirty="0" sz="10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ser </a:t>
            </a:r>
            <a:r>
              <a:rPr dirty="0" sz="1050" spc="-20">
                <a:latin typeface="Times New Roman"/>
                <a:cs typeface="Times New Roman"/>
              </a:rPr>
              <a:t>informadas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previamente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para</a:t>
            </a:r>
            <a:r>
              <a:rPr dirty="0" sz="1050" spc="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su</a:t>
            </a:r>
            <a:r>
              <a:rPr dirty="0" sz="105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aprobación.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Aquellas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modificaciones</a:t>
            </a:r>
            <a:r>
              <a:rPr dirty="0" sz="105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0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impliquen </a:t>
            </a:r>
            <a:r>
              <a:rPr dirty="0" sz="1050">
                <a:latin typeface="Times New Roman"/>
                <a:cs typeface="Times New Roman"/>
              </a:rPr>
              <a:t>alteraciones</a:t>
            </a:r>
            <a:r>
              <a:rPr dirty="0" sz="1050" spc="2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sustanciales</a:t>
            </a:r>
            <a:r>
              <a:rPr dirty="0" sz="1050" spc="2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050" spc="2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requerimientos</a:t>
            </a:r>
            <a:r>
              <a:rPr dirty="0" sz="1050" spc="2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adicionales</a:t>
            </a:r>
            <a:r>
              <a:rPr dirty="0" sz="1050" spc="2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229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fondos,</a:t>
            </a:r>
            <a:r>
              <a:rPr dirty="0" sz="1050" spc="20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deberán</a:t>
            </a:r>
            <a:r>
              <a:rPr dirty="0" sz="1050" spc="229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ser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sometidas</a:t>
            </a:r>
            <a:r>
              <a:rPr dirty="0" sz="105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050" spc="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consideración</a:t>
            </a:r>
            <a:r>
              <a:rPr dirty="0" sz="105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COMITÉ</a:t>
            </a:r>
            <a:r>
              <a:rPr dirty="0" sz="105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para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su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aprobación,</a:t>
            </a:r>
            <a:r>
              <a:rPr dirty="0" sz="105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con</a:t>
            </a:r>
            <a:r>
              <a:rPr dirty="0" sz="1050" spc="-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carácter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previo</a:t>
            </a:r>
            <a:r>
              <a:rPr dirty="0" sz="105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a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su</a:t>
            </a:r>
            <a:r>
              <a:rPr dirty="0" sz="10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ejecuci6n.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5240">
              <a:lnSpc>
                <a:spcPct val="100000"/>
              </a:lnSpc>
              <a:spcBef>
                <a:spcPts val="5"/>
              </a:spcBef>
            </a:pPr>
            <a:r>
              <a:rPr dirty="0" sz="1050" spc="-100" b="1">
                <a:solidFill>
                  <a:srgbClr val="151515"/>
                </a:solidFill>
                <a:latin typeface="Times New Roman"/>
                <a:cs typeface="Times New Roman"/>
              </a:rPr>
              <a:t>OCTAVA:</a:t>
            </a:r>
            <a:r>
              <a:rPr dirty="0" sz="1050" spc="65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55" b="1">
                <a:solidFill>
                  <a:srgbClr val="131313"/>
                </a:solidFill>
                <a:latin typeface="Times New Roman"/>
                <a:cs typeface="Times New Roman"/>
              </a:rPr>
              <a:t>RENDICIÓN</a:t>
            </a:r>
            <a:r>
              <a:rPr dirty="0" sz="1050" spc="8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45" b="1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1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31313"/>
                </a:solidFill>
                <a:latin typeface="Times New Roman"/>
                <a:cs typeface="Times New Roman"/>
              </a:rPr>
              <a:t>CUENTAS</a:t>
            </a:r>
            <a:endParaRPr sz="1050">
              <a:latin typeface="Times New Roman"/>
              <a:cs typeface="Times New Roman"/>
            </a:endParaRPr>
          </a:p>
          <a:p>
            <a:pPr algn="just" marL="15240" marR="15875">
              <a:lnSpc>
                <a:spcPct val="136300"/>
              </a:lnSpc>
              <a:spcBef>
                <a:spcPts val="835"/>
              </a:spcBef>
              <a:tabLst>
                <a:tab pos="4284345" algn="l"/>
              </a:tabLst>
            </a:pPr>
            <a:r>
              <a:rPr dirty="0" sz="1050">
                <a:latin typeface="Times New Roman"/>
                <a:cs typeface="Times New Roman"/>
              </a:rPr>
              <a:t>“LA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UNIDAD</a:t>
            </a:r>
            <a:r>
              <a:rPr dirty="0" sz="1050" spc="1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EJECUTORA”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se</a:t>
            </a:r>
            <a:r>
              <a:rPr dirty="0" sz="10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compromete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a</a:t>
            </a:r>
            <a:r>
              <a:rPr dirty="0" sz="1050" spc="-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rendir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cuenta</a:t>
            </a:r>
            <a:r>
              <a:rPr dirty="0" sz="105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documentada</a:t>
            </a:r>
            <a:r>
              <a:rPr dirty="0" sz="1050" spc="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la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inversión</a:t>
            </a:r>
            <a:r>
              <a:rPr dirty="0" sz="1050" spc="3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2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los</a:t>
            </a:r>
            <a:r>
              <a:rPr dirty="0" sz="1050" spc="2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fondos</a:t>
            </a:r>
            <a:r>
              <a:rPr dirty="0" sz="1050" spc="2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transferidos,</a:t>
            </a:r>
            <a:r>
              <a:rPr dirty="0" sz="1050" spc="2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mediante</a:t>
            </a:r>
            <a:r>
              <a:rPr dirty="0" sz="1050" spc="2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050" spc="2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metodología</a:t>
            </a:r>
            <a:r>
              <a:rPr dirty="0" sz="1050" spc="30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prevista</a:t>
            </a:r>
            <a:r>
              <a:rPr dirty="0" sz="1050" spc="2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en</a:t>
            </a:r>
            <a:r>
              <a:rPr dirty="0" sz="1050" spc="1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cl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“INSTRUCTIVO”,</a:t>
            </a:r>
            <a:r>
              <a:rPr dirty="0" sz="1050" spc="1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el</a:t>
            </a:r>
            <a:r>
              <a:rPr dirty="0" sz="1050" spc="19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cual</a:t>
            </a:r>
            <a:r>
              <a:rPr dirty="0" sz="1050" spc="2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declara</a:t>
            </a:r>
            <a:r>
              <a:rPr dirty="0" sz="1050" spc="22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conocer</a:t>
            </a:r>
            <a:r>
              <a:rPr dirty="0" sz="1050" spc="2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1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aceptar.</a:t>
            </a:r>
            <a:r>
              <a:rPr dirty="0" sz="1050" spc="229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</a:t>
            </a:r>
            <a:r>
              <a:rPr dirty="0" sz="105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este</a:t>
            </a:r>
            <a:r>
              <a:rPr dirty="0" sz="105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efecto,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050" spc="-65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aplicación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lo</a:t>
            </a:r>
            <a:r>
              <a:rPr dirty="0" sz="10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establecido</a:t>
            </a:r>
            <a:r>
              <a:rPr dirty="0" sz="1050" spc="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en</a:t>
            </a:r>
            <a:r>
              <a:rPr dirty="0" sz="10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 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Ley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 Administraci6n</a:t>
            </a:r>
            <a:r>
              <a:rPr dirty="0" sz="10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Financiera</a:t>
            </a:r>
            <a:r>
              <a:rPr dirty="0" sz="10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y</a:t>
            </a:r>
            <a:r>
              <a:rPr dirty="0" sz="105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los</a:t>
            </a:r>
            <a:r>
              <a:rPr dirty="0" sz="10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Sistemas</a:t>
            </a:r>
            <a:r>
              <a:rPr dirty="0" sz="10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Control</a:t>
            </a:r>
            <a:r>
              <a:rPr dirty="0" sz="1050" spc="2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del</a:t>
            </a:r>
            <a:r>
              <a:rPr dirty="0" sz="1050" spc="1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Sector</a:t>
            </a:r>
            <a:r>
              <a:rPr dirty="0" sz="105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Público</a:t>
            </a:r>
            <a:r>
              <a:rPr dirty="0" sz="1050" spc="1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Nacional</a:t>
            </a:r>
            <a:r>
              <a:rPr dirty="0" sz="1050" spc="1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N‘</a:t>
            </a:r>
            <a:r>
              <a:rPr dirty="0" sz="1050" spc="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24.156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sus</a:t>
            </a:r>
            <a:r>
              <a:rPr dirty="0" sz="1050" spc="16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reglamentaciones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50" spc="1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nomias </a:t>
            </a:r>
            <a:r>
              <a:rPr dirty="0" sz="1050" spc="-10">
                <a:latin typeface="Times New Roman"/>
                <a:cs typeface="Times New Roman"/>
              </a:rPr>
              <a:t>complementarias.</a:t>
            </a:r>
            <a:endParaRPr sz="1050">
              <a:latin typeface="Times New Roman"/>
              <a:cs typeface="Times New Roman"/>
            </a:endParaRPr>
          </a:p>
          <a:p>
            <a:pPr algn="just" marL="19050" marR="7620" indent="1905">
              <a:lnSpc>
                <a:spcPct val="139200"/>
              </a:lnSpc>
              <a:spcBef>
                <a:spcPts val="710"/>
              </a:spcBef>
            </a:pP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En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tal</a:t>
            </a:r>
            <a:r>
              <a:rPr dirty="0" sz="105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sentido,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deberá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presentar</a:t>
            </a:r>
            <a:r>
              <a:rPr dirty="0" sz="10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la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rendici6n</a:t>
            </a:r>
            <a:r>
              <a:rPr dirty="0" sz="105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final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documentada</a:t>
            </a:r>
            <a:r>
              <a:rPr dirty="0" sz="10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inversión </a:t>
            </a:r>
            <a:r>
              <a:rPr dirty="0" sz="1050" spc="-3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los </a:t>
            </a: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fondos</a:t>
            </a:r>
            <a:r>
              <a:rPr dirty="0" sz="1050" spc="11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recibidos,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hasta</a:t>
            </a:r>
            <a:r>
              <a:rPr dirty="0" sz="1050" spc="1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dentro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1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los</a:t>
            </a:r>
            <a:r>
              <a:rPr dirty="0" sz="1050" spc="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TRES</a:t>
            </a:r>
            <a:r>
              <a:rPr dirty="0" sz="1050" spc="1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(3)</a:t>
            </a:r>
            <a:r>
              <a:rPr dirty="0" sz="1050" spc="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meses</a:t>
            </a:r>
            <a:r>
              <a:rPr dirty="0" sz="1050" spc="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finalizado</a:t>
            </a:r>
            <a:r>
              <a:rPr dirty="0" sz="1050" spc="1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11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plazo</a:t>
            </a:r>
            <a:r>
              <a:rPr dirty="0" sz="1050" spc="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42424"/>
                </a:solidFill>
                <a:latin typeface="Times New Roman"/>
                <a:cs typeface="Times New Roman"/>
              </a:rPr>
              <a:t>de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ejecuci6n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la</a:t>
            </a:r>
            <a:r>
              <a:rPr dirty="0" sz="10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obra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indicado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tn</a:t>
            </a:r>
            <a:r>
              <a:rPr dirty="0" sz="105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5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CONVENIO.</a:t>
            </a:r>
            <a:endParaRPr sz="1050">
              <a:latin typeface="Times New Roman"/>
              <a:cs typeface="Times New Roman"/>
            </a:endParaRPr>
          </a:p>
          <a:p>
            <a:pPr algn="just" marL="25400" marR="5080" indent="-2540">
              <a:lnSpc>
                <a:spcPct val="136300"/>
              </a:lnSpc>
              <a:spcBef>
                <a:spcPts val="805"/>
              </a:spcBef>
            </a:pP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Cuando</a:t>
            </a:r>
            <a:r>
              <a:rPr dirty="0" sz="1050" spc="15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fuera</a:t>
            </a:r>
            <a:r>
              <a:rPr dirty="0" sz="1050" spc="1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necesario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un</a:t>
            </a:r>
            <a:r>
              <a:rPr dirty="0" sz="105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plazo</a:t>
            </a:r>
            <a:r>
              <a:rPr dirty="0" sz="105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mayor</a:t>
            </a:r>
            <a:r>
              <a:rPr dirty="0" sz="1050" spc="1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sz="1050" spc="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este</a:t>
            </a:r>
            <a:r>
              <a:rPr dirty="0" sz="1050" spc="1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íiltimo</a:t>
            </a:r>
            <a:r>
              <a:rPr dirty="0" sz="105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fin,</a:t>
            </a:r>
            <a:r>
              <a:rPr dirty="0" sz="1050" spc="1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el</a:t>
            </a:r>
            <a:r>
              <a:rPr dirty="0" sz="105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mismo</a:t>
            </a:r>
            <a:r>
              <a:rPr dirty="0" sz="1050" spc="10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deberá</a:t>
            </a:r>
            <a:r>
              <a:rPr dirty="0" sz="10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ser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solicitado</a:t>
            </a:r>
            <a:r>
              <a:rPr dirty="0" sz="10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mediante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nota</a:t>
            </a:r>
            <a:r>
              <a:rPr dirty="0" sz="1050" spc="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fundada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con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anticipación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al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vencimiento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del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plazo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previsto. </a:t>
            </a:r>
            <a:r>
              <a:rPr dirty="0" sz="1050">
                <a:solidFill>
                  <a:srgbClr val="333333"/>
                </a:solidFill>
                <a:latin typeface="Times New Roman"/>
                <a:cs typeface="Times New Roman"/>
              </a:rPr>
              <a:t>La</a:t>
            </a:r>
            <a:r>
              <a:rPr dirty="0" sz="1050" spc="1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concesión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050" spc="16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prórroga</a:t>
            </a:r>
            <a:r>
              <a:rPr dirty="0" sz="1050" spc="1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quedará</a:t>
            </a:r>
            <a:r>
              <a:rPr dirty="0" sz="1050" spc="18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criterio</a:t>
            </a:r>
            <a:r>
              <a:rPr dirty="0" sz="105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del</a:t>
            </a:r>
            <a:r>
              <a:rPr dirty="0" sz="1050" spc="1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“COMITÉ”</a:t>
            </a:r>
            <a:r>
              <a:rPr dirty="0" sz="1050" spc="2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y,</a:t>
            </a:r>
            <a:r>
              <a:rPr dirty="0" sz="1050" spc="1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en</a:t>
            </a:r>
            <a:r>
              <a:rPr dirty="0" sz="1050" spc="1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caso</a:t>
            </a:r>
            <a:r>
              <a:rPr dirty="0" sz="1050" spc="1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ser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acordada,</a:t>
            </a:r>
            <a:r>
              <a:rPr dirty="0" sz="1050" spc="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deberá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observarse</a:t>
            </a:r>
            <a:r>
              <a:rPr dirty="0" sz="105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el</a:t>
            </a:r>
            <a:r>
              <a:rPr dirty="0" sz="10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cumplimiento</a:t>
            </a:r>
            <a:r>
              <a:rPr dirty="0" sz="1050" spc="11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D3D3D"/>
                </a:solidFill>
                <a:latin typeface="Times New Roman"/>
                <a:cs typeface="Times New Roman"/>
              </a:rPr>
              <a:t>las</a:t>
            </a:r>
            <a:r>
              <a:rPr dirty="0" sz="1050" spc="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obligaciones</a:t>
            </a:r>
            <a:r>
              <a:rPr dirty="0" sz="10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señaladas</a:t>
            </a:r>
            <a:r>
              <a:rPr dirty="0" sz="1050" spc="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en</a:t>
            </a:r>
            <a:r>
              <a:rPr dirty="0" sz="1050" spc="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el </a:t>
            </a:r>
            <a:r>
              <a:rPr dirty="0" sz="1050" spc="-25">
                <a:latin typeface="Times New Roman"/>
                <a:cs typeface="Times New Roman"/>
              </a:rPr>
              <a:t>presente.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Si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43434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rendici6n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resultara</a:t>
            </a:r>
            <a:r>
              <a:rPr dirty="0" sz="105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que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existe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un</a:t>
            </a:r>
            <a:r>
              <a:rPr dirty="0" sz="10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excedente</a:t>
            </a:r>
            <a:r>
              <a:rPr dirty="0" sz="1050" spc="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no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61616"/>
                </a:solidFill>
                <a:latin typeface="Times New Roman"/>
                <a:cs typeface="Times New Roman"/>
              </a:rPr>
              <a:t>ejecutado,</a:t>
            </a:r>
            <a:r>
              <a:rPr dirty="0" sz="1050" spc="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mismo 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deberá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ser</a:t>
            </a:r>
            <a:r>
              <a:rPr dirty="0" sz="1050" spc="-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reintegrado</a:t>
            </a:r>
            <a:r>
              <a:rPr dirty="0" sz="10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a</a:t>
            </a:r>
            <a:r>
              <a:rPr dirty="0" sz="10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“EL</a:t>
            </a:r>
            <a:r>
              <a:rPr dirty="0" sz="1050" spc="-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FIDEICOMISO”.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34290">
              <a:lnSpc>
                <a:spcPct val="100000"/>
              </a:lnSpc>
            </a:pPr>
            <a:r>
              <a:rPr dirty="0" sz="1050" spc="-45" b="1">
                <a:solidFill>
                  <a:srgbClr val="0F0F0F"/>
                </a:solidFill>
                <a:latin typeface="Times New Roman"/>
                <a:cs typeface="Times New Roman"/>
              </a:rPr>
              <a:t>NOVENA:</a:t>
            </a:r>
            <a:r>
              <a:rPr dirty="0" sz="1050" spc="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55" b="1">
                <a:latin typeface="Times New Roman"/>
                <a:cs typeface="Times New Roman"/>
              </a:rPr>
              <a:t>OBLIGACIONES</a:t>
            </a:r>
            <a:r>
              <a:rPr dirty="0" sz="1050" spc="105" b="1">
                <a:latin typeface="Times New Roman"/>
                <a:cs typeface="Times New Roman"/>
              </a:rPr>
              <a:t> </a:t>
            </a:r>
            <a:r>
              <a:rPr dirty="0" sz="1050" spc="-20" b="1">
                <a:solidFill>
                  <a:srgbClr val="111111"/>
                </a:solidFill>
                <a:latin typeface="Times New Roman"/>
                <a:cs typeface="Times New Roman"/>
              </a:rPr>
              <a:t>DE </a:t>
            </a:r>
            <a:r>
              <a:rPr dirty="0" sz="1050" spc="-70" b="1">
                <a:solidFill>
                  <a:srgbClr val="0E0E0E"/>
                </a:solidFill>
                <a:latin typeface="Times New Roman"/>
                <a:cs typeface="Times New Roman"/>
              </a:rPr>
              <a:t>LA</a:t>
            </a:r>
            <a:r>
              <a:rPr dirty="0" sz="1050" spc="-5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55" b="1">
                <a:solidFill>
                  <a:srgbClr val="212121"/>
                </a:solidFill>
                <a:latin typeface="Times New Roman"/>
                <a:cs typeface="Times New Roman"/>
              </a:rPr>
              <a:t>UNIDAD</a:t>
            </a:r>
            <a:r>
              <a:rPr dirty="0" sz="1050" spc="-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61616"/>
                </a:solidFill>
                <a:latin typeface="Times New Roman"/>
                <a:cs typeface="Times New Roman"/>
              </a:rPr>
              <a:t>EJECUTORA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33020">
              <a:lnSpc>
                <a:spcPct val="100000"/>
              </a:lnSpc>
              <a:spcBef>
                <a:spcPts val="5"/>
              </a:spcBef>
            </a:pP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Entre</a:t>
            </a:r>
            <a:r>
              <a:rPr dirty="0" sz="10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las</a:t>
            </a:r>
            <a:r>
              <a:rPr dirty="0" sz="105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obligaciones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A0A0A"/>
                </a:solidFill>
                <a:latin typeface="Times New Roman"/>
                <a:cs typeface="Times New Roman"/>
              </a:rPr>
              <a:t>“UNIDAD</a:t>
            </a:r>
            <a:r>
              <a:rPr dirty="0" sz="105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EJECUTORA”,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se</a:t>
            </a:r>
            <a:r>
              <a:rPr dirty="0" sz="1050" spc="-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encuentran:</a:t>
            </a:r>
            <a:endParaRPr sz="1050">
              <a:latin typeface="Times New Roman"/>
              <a:cs typeface="Times New Roman"/>
            </a:endParaRPr>
          </a:p>
          <a:p>
            <a:pPr algn="just" marL="414020" marR="5715" indent="-191770">
              <a:lnSpc>
                <a:spcPct val="134400"/>
              </a:lnSpc>
              <a:spcBef>
                <a:spcPts val="1015"/>
              </a:spcBef>
            </a:pP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a.</a:t>
            </a:r>
            <a:r>
              <a:rPr dirty="0" sz="1050" spc="3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Acreditar,</a:t>
            </a:r>
            <a:r>
              <a:rPr dirty="0" sz="1050" spc="3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dentro</a:t>
            </a:r>
            <a:r>
              <a:rPr dirty="0" sz="1050" spc="2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2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los</a:t>
            </a:r>
            <a:r>
              <a:rPr dirty="0" sz="1050" spc="2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NOVENTA</a:t>
            </a:r>
            <a:r>
              <a:rPr dirty="0" sz="1050" spc="2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(90)</a:t>
            </a:r>
            <a:r>
              <a:rPr dirty="0" sz="1050" spc="2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días</a:t>
            </a:r>
            <a:r>
              <a:rPr dirty="0" sz="1050" spc="2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18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suscripto</a:t>
            </a:r>
            <a:r>
              <a:rPr dirty="0" sz="1050" spc="2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el</a:t>
            </a:r>
            <a:r>
              <a:rPr dirty="0" sz="1050" spc="20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presente </a:t>
            </a:r>
            <a:r>
              <a:rPr dirty="0" sz="1050" spc="-25">
                <a:latin typeface="Times New Roman"/>
                <a:cs typeface="Times New Roman"/>
              </a:rPr>
              <a:t>Convenio,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utilización</a:t>
            </a:r>
            <a:r>
              <a:rPr dirty="0" sz="105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los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fondos</a:t>
            </a:r>
            <a:r>
              <a:rPr dirty="0" sz="10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correspondientes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al</a:t>
            </a:r>
            <a:r>
              <a:rPr dirty="0" sz="10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primer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desembolso,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en</a:t>
            </a:r>
            <a:r>
              <a:rPr dirty="0" sz="105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la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adquisición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del/los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inmueble/s</a:t>
            </a:r>
            <a:r>
              <a:rPr dirty="0" sz="105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mediante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presentación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del</a:t>
            </a:r>
            <a:r>
              <a:rPr dirty="0" sz="1050" spc="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instrumento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legal</a:t>
            </a:r>
            <a:r>
              <a:rPr dirty="0" sz="105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certificado</a:t>
            </a:r>
            <a:r>
              <a:rPr dirty="0" sz="1050" spc="2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por</a:t>
            </a:r>
            <a:r>
              <a:rPr dirty="0" sz="1050" spc="16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escríbano</a:t>
            </a:r>
            <a:r>
              <a:rPr dirty="0" sz="1050" spc="2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público</a:t>
            </a:r>
            <a:r>
              <a:rPr dirty="0" sz="1050" spc="1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que</a:t>
            </a:r>
            <a:r>
              <a:rPr dirty="0" sz="1050" spc="11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acredite</a:t>
            </a:r>
            <a:r>
              <a:rPr dirty="0" sz="1050" spc="1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dominio</a:t>
            </a:r>
            <a:r>
              <a:rPr dirty="0" sz="1050" spc="1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o</a:t>
            </a:r>
            <a:r>
              <a:rPr dirty="0" sz="1050" spc="1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posesión </a:t>
            </a:r>
            <a:r>
              <a:rPr dirty="0" sz="1050" spc="-10">
                <a:latin typeface="Times New Roman"/>
                <a:cs typeface="Times New Roman"/>
              </a:rPr>
              <a:t>legítima.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C1C1C"/>
                </a:solidFill>
                <a:latin typeface="Times New Roman"/>
                <a:cs typeface="Times New Roman"/>
              </a:rPr>
              <a:t>Vencido</a:t>
            </a:r>
            <a:r>
              <a:rPr dirty="0" sz="10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el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plazo</a:t>
            </a:r>
            <a:r>
              <a:rPr dirty="0" sz="105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sin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adquirir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mismo,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deberán </a:t>
            </a:r>
            <a:r>
              <a:rPr dirty="0" sz="1050" spc="-20">
                <a:latin typeface="Times New Roman"/>
                <a:cs typeface="Times New Roman"/>
              </a:rPr>
              <a:t>reintegrar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F2F2F"/>
                </a:solidFill>
                <a:latin typeface="Times New Roman"/>
                <a:cs typeface="Times New Roman"/>
              </a:rPr>
              <a:t>los</a:t>
            </a:r>
            <a:r>
              <a:rPr dirty="0" sz="1050" spc="-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fondos </a:t>
            </a:r>
            <a:r>
              <a:rPr dirty="0" sz="1050" spc="-20">
                <a:solidFill>
                  <a:srgbClr val="1C1C1C"/>
                </a:solidFill>
                <a:latin typeface="Times New Roman"/>
                <a:cs typeface="Times New Roman"/>
              </a:rPr>
              <a:t>al</a:t>
            </a:r>
            <a:r>
              <a:rPr dirty="0" sz="105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Fideicomiso</a:t>
            </a:r>
            <a:r>
              <a:rPr dirty="0" sz="10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Integración</a:t>
            </a:r>
            <a:r>
              <a:rPr dirty="0" sz="1050" spc="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12121"/>
                </a:solidFill>
                <a:latin typeface="Times New Roman"/>
                <a:cs typeface="Times New Roman"/>
              </a:rPr>
              <a:t>Socio-</a:t>
            </a:r>
            <a:r>
              <a:rPr dirty="0" sz="1050" spc="-25">
                <a:solidFill>
                  <a:srgbClr val="212121"/>
                </a:solidFill>
                <a:latin typeface="Times New Roman"/>
                <a:cs typeface="Times New Roman"/>
              </a:rPr>
              <a:t>Urbana,</a:t>
            </a:r>
            <a:r>
              <a:rPr dirty="0" sz="1050" spc="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343434"/>
                </a:solidFill>
                <a:latin typeface="Times New Roman"/>
                <a:cs typeface="Times New Roman"/>
              </a:rPr>
              <a:t>o</a:t>
            </a:r>
            <a:r>
              <a:rPr dirty="0" sz="1050" spc="-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solicitar</a:t>
            </a:r>
            <a:r>
              <a:rPr dirty="0" sz="105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42424"/>
                </a:solidFill>
                <a:latin typeface="Times New Roman"/>
                <a:cs typeface="Times New Roman"/>
              </a:rPr>
              <a:t>una</a:t>
            </a:r>
            <a:r>
              <a:rPr dirty="0" sz="1050" spc="-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81818"/>
                </a:solidFill>
                <a:latin typeface="Times New Roman"/>
                <a:cs typeface="Times New Roman"/>
              </a:rPr>
              <a:t>prórroga</a:t>
            </a:r>
            <a:r>
              <a:rPr dirty="0" sz="10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fundada.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9916" y="9471886"/>
            <a:ext cx="476250" cy="46990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36830">
              <a:lnSpc>
                <a:spcPct val="100000"/>
              </a:lnSpc>
              <a:spcBef>
                <a:spcPts val="735"/>
              </a:spcBef>
            </a:pP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ona</a:t>
            </a:r>
            <a:r>
              <a:rPr dirty="0" sz="1050" spc="1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900" spc="-25">
                <a:latin typeface="Times New Roman"/>
                <a:cs typeface="Times New Roman"/>
              </a:rPr>
              <a:t>Presidente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98714" y="9134812"/>
            <a:ext cx="4196715" cy="46355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365125" algn="l"/>
              </a:tabLst>
            </a:pP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b.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sentar,</a:t>
            </a:r>
            <a:r>
              <a:rPr dirty="0" sz="105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dentro</a:t>
            </a:r>
            <a:r>
              <a:rPr dirty="0" sz="1050" spc="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los</a:t>
            </a:r>
            <a:r>
              <a:rPr dirty="0" sz="1050" spc="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latin typeface="Times New Roman"/>
                <a:cs typeface="Times New Roman"/>
              </a:rPr>
              <a:t>NOVENTA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(90)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B2B2B"/>
                </a:solidFill>
                <a:latin typeface="Times New Roman"/>
                <a:cs typeface="Times New Roman"/>
              </a:rPr>
              <a:t>días</a:t>
            </a:r>
            <a:r>
              <a:rPr dirty="0" sz="1050" spc="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suscripci6n</a:t>
            </a:r>
            <a:r>
              <a:rPr dirty="0" sz="10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del</a:t>
            </a:r>
            <a:r>
              <a:rPr dirty="0" sz="105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presente</a:t>
            </a:r>
            <a:endParaRPr sz="1050">
              <a:latin typeface="Times New Roman"/>
              <a:cs typeface="Times New Roman"/>
            </a:endParaRPr>
          </a:p>
          <a:p>
            <a:pPr marL="692785">
              <a:lnSpc>
                <a:spcPct val="100000"/>
              </a:lnSpc>
              <a:spcBef>
                <a:spcPts val="459"/>
              </a:spcBef>
              <a:tabLst>
                <a:tab pos="1888489" algn="l"/>
              </a:tabLst>
            </a:pPr>
            <a:r>
              <a:rPr dirty="0" sz="1050">
                <a:solidFill>
                  <a:srgbClr val="3D3D3D"/>
                </a:solidFill>
                <a:latin typeface="Times New Roman"/>
                <a:cs typeface="Times New Roman"/>
              </a:rPr>
              <a:t>,</a:t>
            </a:r>
            <a:r>
              <a:rPr dirty="0" sz="10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82828"/>
                </a:solidFill>
                <a:latin typeface="Times New Roman"/>
                <a:cs typeface="Times New Roman"/>
              </a:rPr>
              <a:t>un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plan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12121"/>
                </a:solidFill>
                <a:latin typeface="Times New Roman"/>
                <a:cs typeface="Times New Roman"/>
              </a:rPr>
              <a:t>tareas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p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0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ejecuci6n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05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Times New Roman"/>
                <a:cs typeface="Times New Roman"/>
              </a:rPr>
              <a:t>las</a:t>
            </a:r>
            <a:r>
              <a:rPr dirty="0" sz="10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42424"/>
                </a:solidFill>
                <a:latin typeface="Times New Roman"/>
                <a:cs typeface="Times New Roman"/>
              </a:rPr>
              <a:t>obras</a:t>
            </a:r>
            <a:r>
              <a:rPr dirty="0" sz="1050" spc="-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infraestructura.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88899" y="9639524"/>
            <a:ext cx="638810" cy="175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baseline="2923" sz="1425">
                <a:solidFill>
                  <a:srgbClr val="242424"/>
                </a:solidFill>
                <a:latin typeface="Times New Roman"/>
                <a:cs typeface="Times New Roman"/>
              </a:rPr>
              <a:t>asco</a:t>
            </a:r>
            <a:r>
              <a:rPr dirty="0" baseline="2923" sz="1425" spc="322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solidFill>
                  <a:srgbClr val="111111"/>
                </a:solidFill>
                <a:latin typeface="Times New Roman"/>
                <a:cs typeface="Times New Roman"/>
              </a:rPr>
              <a:t>Fa</a:t>
            </a:r>
            <a:r>
              <a:rPr dirty="0" baseline="5847" sz="1425" spc="-15">
                <a:solidFill>
                  <a:srgbClr val="111111"/>
                </a:solidFill>
                <a:latin typeface="Times New Roman"/>
                <a:cs typeface="Times New Roman"/>
              </a:rPr>
              <a:t>bián</a:t>
            </a:r>
            <a:endParaRPr baseline="5847" sz="1425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59358" y="9742030"/>
            <a:ext cx="934719" cy="2863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>
              <a:lnSpc>
                <a:spcPts val="1195"/>
              </a:lnSpc>
              <a:spcBef>
                <a:spcPts val="114"/>
              </a:spcBef>
            </a:pPr>
            <a:r>
              <a:rPr dirty="0" sz="1050" spc="-65">
                <a:solidFill>
                  <a:srgbClr val="111111"/>
                </a:solidFill>
                <a:latin typeface="Times New Roman"/>
                <a:cs typeface="Times New Roman"/>
              </a:rPr>
              <a:t>ktivero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85">
                <a:solidFill>
                  <a:srgbClr val="0F0F0F"/>
                </a:solidFill>
                <a:latin typeface="Times New Roman"/>
                <a:cs typeface="Times New Roman"/>
              </a:rPr>
              <a:t>Codoli</a:t>
            </a:r>
            <a:r>
              <a:rPr dirty="0" sz="10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4org</a:t>
            </a:r>
            <a:endParaRPr sz="1050">
              <a:latin typeface="Times New Roman"/>
              <a:cs typeface="Times New Roman"/>
            </a:endParaRPr>
          </a:p>
          <a:p>
            <a:pPr algn="ctr" marL="59055">
              <a:lnSpc>
                <a:spcPts val="835"/>
              </a:lnSpc>
            </a:pPr>
            <a:r>
              <a:rPr dirty="0" sz="750" spc="-80">
                <a:latin typeface="Times New Roman"/>
                <a:cs typeface="Times New Roman"/>
              </a:rPr>
              <a:t>DNI</a:t>
            </a:r>
            <a:r>
              <a:rPr dirty="0" sz="750" spc="35">
                <a:latin typeface="Times New Roman"/>
                <a:cs typeface="Times New Roman"/>
              </a:rPr>
              <a:t> </a:t>
            </a:r>
            <a:r>
              <a:rPr dirty="0" sz="750" spc="-10" b="1">
                <a:solidFill>
                  <a:srgbClr val="0F0F0F"/>
                </a:solidFill>
                <a:latin typeface="Times New Roman"/>
                <a:cs typeface="Times New Roman"/>
              </a:rPr>
              <a:t>33.242.910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6075" y="9538643"/>
            <a:ext cx="973430" cy="45345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68876" y="9300185"/>
            <a:ext cx="1024252" cy="68800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06050" y="9929556"/>
            <a:ext cx="371389" cy="7427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49779" y="9761463"/>
            <a:ext cx="230652" cy="7036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77708" y="1532850"/>
            <a:ext cx="4232275" cy="79870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r" marR="13335">
              <a:lnSpc>
                <a:spcPct val="100000"/>
              </a:lnSpc>
              <a:spcBef>
                <a:spcPts val="114"/>
              </a:spcBef>
            </a:pPr>
            <a:r>
              <a:rPr dirty="0" sz="1050" spc="-105" b="1" i="1">
                <a:solidFill>
                  <a:srgbClr val="464646"/>
                </a:solidFill>
                <a:latin typeface="Times New Roman"/>
                <a:cs typeface="Times New Roman"/>
              </a:rPr>
              <a:t>Las</a:t>
            </a:r>
            <a:r>
              <a:rPr dirty="0" sz="1050" spc="40" b="1" i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050" spc="-105" b="1" i="1">
                <a:solidFill>
                  <a:srgbClr val="232323"/>
                </a:solidFill>
                <a:latin typeface="Times New Roman"/>
                <a:cs typeface="Times New Roman"/>
              </a:rPr>
              <a:t>Malvinas</a:t>
            </a:r>
            <a:r>
              <a:rPr dirty="0" sz="1050" spc="40" b="1" i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85" b="1" i="1">
                <a:solidFill>
                  <a:srgbClr val="1A1A1A"/>
                </a:solidFill>
                <a:latin typeface="Times New Roman"/>
                <a:cs typeface="Times New Roman"/>
              </a:rPr>
              <a:t>son</a:t>
            </a:r>
            <a:r>
              <a:rPr dirty="0" sz="1050" spc="-35" b="1" i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 i="1">
                <a:solidFill>
                  <a:srgbClr val="151515"/>
                </a:solidFill>
                <a:latin typeface="Times New Roman"/>
                <a:cs typeface="Times New Roman"/>
              </a:rPr>
              <a:t>Argentinos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200660" marR="12700" indent="-187960">
              <a:lnSpc>
                <a:spcPct val="136800"/>
              </a:lnSpc>
              <a:spcBef>
                <a:spcPts val="5"/>
              </a:spcBef>
              <a:buAutoNum type="alphaLcPeriod" startAt="3"/>
              <a:tabLst>
                <a:tab pos="200660" algn="l"/>
                <a:tab pos="203200" algn="l"/>
              </a:tabLst>
            </a:pP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Conjuntamente</a:t>
            </a:r>
            <a:r>
              <a:rPr dirty="0" sz="1050" spc="25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con</a:t>
            </a:r>
            <a:r>
              <a:rPr dirty="0" sz="1050" spc="1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et</a:t>
            </a:r>
            <a:r>
              <a:rPr dirty="0" sz="1050" spc="1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plan</a:t>
            </a:r>
            <a:r>
              <a:rPr dirty="0" sz="1050" spc="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taruas,</a:t>
            </a:r>
            <a:r>
              <a:rPr dirty="0" sz="1050" spc="1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11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UNIDAD</a:t>
            </a:r>
            <a:r>
              <a:rPr dirty="0" sz="1050" spc="1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1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deberá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detallar</a:t>
            </a:r>
            <a:r>
              <a:rPr dirty="0" sz="1050" spc="3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50" spc="25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listado</a:t>
            </a:r>
            <a:r>
              <a:rPr dirty="0" sz="1050" spc="2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050" spc="28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las</a:t>
            </a:r>
            <a:r>
              <a:rPr dirty="0" sz="1050" spc="2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familias,</a:t>
            </a:r>
            <a:r>
              <a:rPr dirty="0" sz="1050" spc="2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identificando</a:t>
            </a:r>
            <a:r>
              <a:rPr dirty="0" sz="1050" spc="2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cantidad</a:t>
            </a:r>
            <a:r>
              <a:rPr dirty="0" sz="1050" spc="2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050" spc="2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miembros, </a:t>
            </a:r>
            <a:r>
              <a:rPr dirty="0" sz="1050" spc="-10">
                <a:latin typeface="Times New Roman"/>
                <a:cs typeface="Times New Roman"/>
              </a:rPr>
              <a:t>localización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actual,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motivo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que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justifique</a:t>
            </a:r>
            <a:r>
              <a:rPr dirty="0" sz="1050" spc="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el</a:t>
            </a:r>
            <a:r>
              <a:rPr dirty="0" sz="10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traslado.</a:t>
            </a:r>
            <a:r>
              <a:rPr dirty="0" sz="10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Cualquier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modificación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dicho</a:t>
            </a:r>
            <a:r>
              <a:rPr dirty="0" sz="1050" spc="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listado</a:t>
            </a:r>
            <a:r>
              <a:rPr dirty="0" sz="1050" spc="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deberá</a:t>
            </a:r>
            <a:r>
              <a:rPr dirty="0" sz="105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ser</a:t>
            </a:r>
            <a:r>
              <a:rPr dirty="0" sz="10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Times New Roman"/>
                <a:cs typeface="Times New Roman"/>
              </a:rPr>
              <a:t>formalmente</a:t>
            </a:r>
            <a:r>
              <a:rPr dirty="0" sz="105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comunicada</a:t>
            </a:r>
            <a:r>
              <a:rPr dirty="0" sz="105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al</a:t>
            </a:r>
            <a:r>
              <a:rPr dirty="0" sz="1050" spc="-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Comité</a:t>
            </a:r>
            <a:r>
              <a:rPr dirty="0" sz="10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Ejecutivo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del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Fideicomiso</a:t>
            </a:r>
            <a:r>
              <a:rPr dirty="0" sz="10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A1A1A"/>
                </a:solidFill>
                <a:latin typeface="Times New Roman"/>
                <a:cs typeface="Times New Roman"/>
              </a:rPr>
              <a:t>hitegración</a:t>
            </a:r>
            <a:r>
              <a:rPr dirty="0" sz="10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C1C1C"/>
                </a:solidFill>
                <a:latin typeface="Times New Roman"/>
                <a:cs typeface="Times New Roman"/>
              </a:rPr>
              <a:t>Socio-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Urbana</a:t>
            </a:r>
            <a:r>
              <a:rPr dirty="0" sz="1050" spc="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F1F1F"/>
                </a:solidFill>
                <a:latin typeface="Times New Roman"/>
                <a:cs typeface="Times New Roman"/>
              </a:rPr>
              <a:t>para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su</a:t>
            </a:r>
            <a:r>
              <a:rPr dirty="0" sz="1050" spc="-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C1C1C"/>
                </a:solidFill>
                <a:latin typeface="Times New Roman"/>
                <a:cs typeface="Times New Roman"/>
              </a:rPr>
              <a:t>posterior</a:t>
            </a:r>
            <a:r>
              <a:rPr dirty="0" sz="10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aprobación.</a:t>
            </a:r>
            <a:endParaRPr sz="1050">
              <a:latin typeface="Times New Roman"/>
              <a:cs typeface="Times New Roman"/>
            </a:endParaRPr>
          </a:p>
          <a:p>
            <a:pPr algn="just" marL="201930" marR="10160" indent="635">
              <a:lnSpc>
                <a:spcPct val="136800"/>
              </a:lnSpc>
              <a:spcBef>
                <a:spcPts val="860"/>
              </a:spcBef>
            </a:pP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Los</a:t>
            </a:r>
            <a:r>
              <a:rPr dirty="0" sz="10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integrantes</a:t>
            </a:r>
            <a:r>
              <a:rPr dirty="0" sz="105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del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Proyecto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que</a:t>
            </a:r>
            <a:r>
              <a:rPr dirty="0" sz="1050" spc="-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se</a:t>
            </a:r>
            <a:r>
              <a:rPr dirty="0" sz="1050" spc="-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constituyan</a:t>
            </a:r>
            <a:r>
              <a:rPr dirty="0" sz="10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como</a:t>
            </a:r>
            <a:r>
              <a:rPr dirty="0" sz="1050" spc="-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destinatarios</a:t>
            </a:r>
            <a:r>
              <a:rPr dirty="0" sz="10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finales</a:t>
            </a:r>
            <a:r>
              <a:rPr dirty="0" sz="10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F2F2F"/>
                </a:solidFill>
                <a:latin typeface="Times New Roman"/>
                <a:cs typeface="Times New Roman"/>
              </a:rPr>
              <a:t>do </a:t>
            </a:r>
            <a:r>
              <a:rPr dirty="0" sz="1050">
                <a:latin typeface="Times New Roman"/>
                <a:cs typeface="Times New Roman"/>
              </a:rPr>
              <a:t>las</a:t>
            </a:r>
            <a:r>
              <a:rPr dirty="0" sz="1050" spc="135"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parcelas</a:t>
            </a:r>
            <a:r>
              <a:rPr dirty="0" sz="1050" spc="16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deberán</a:t>
            </a:r>
            <a:r>
              <a:rPr dirty="0" sz="1050" spc="13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cumplir</a:t>
            </a:r>
            <a:r>
              <a:rPr dirty="0" sz="1050" spc="12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con</a:t>
            </a:r>
            <a:r>
              <a:rPr dirty="0" sz="1050" spc="135">
                <a:solidFill>
                  <a:srgbClr val="2B2B2B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3A3A3A"/>
                </a:solidFill>
                <a:latin typeface="Times New Roman"/>
                <a:cs typeface="Times New Roman"/>
              </a:rPr>
              <a:t>los</a:t>
            </a:r>
            <a:r>
              <a:rPr dirty="0" sz="1050" spc="484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criterios</a:t>
            </a:r>
            <a:r>
              <a:rPr dirty="0" sz="1050" spc="13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establecidos</a:t>
            </a:r>
            <a:r>
              <a:rPr dirty="0" sz="1050" spc="165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en</a:t>
            </a:r>
            <a:r>
              <a:rPr dirty="0" sz="1050" spc="4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el </a:t>
            </a:r>
            <a:r>
              <a:rPr dirty="0" sz="1050" spc="-10">
                <a:latin typeface="Times New Roman"/>
                <a:cs typeface="Times New Roman"/>
              </a:rPr>
              <a:t>INSTRUCTIVO.</a:t>
            </a:r>
            <a:endParaRPr sz="1050">
              <a:latin typeface="Times New Roman"/>
              <a:cs typeface="Times New Roman"/>
            </a:endParaRPr>
          </a:p>
          <a:p>
            <a:pPr algn="just" marL="199390" marR="8890" indent="-186690">
              <a:lnSpc>
                <a:spcPct val="136800"/>
              </a:lnSpc>
              <a:spcBef>
                <a:spcPts val="770"/>
              </a:spcBef>
              <a:buClr>
                <a:srgbClr val="1D1D1D"/>
              </a:buClr>
              <a:buAutoNum type="alphaLcPeriod" startAt="4"/>
              <a:tabLst>
                <a:tab pos="204470" algn="l"/>
              </a:tabLst>
            </a:pP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Cumplir</a:t>
            </a:r>
            <a:r>
              <a:rPr dirty="0" sz="1050" spc="1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el</a:t>
            </a:r>
            <a:r>
              <a:rPr dirty="0" sz="1050" spc="1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plazo</a:t>
            </a:r>
            <a:r>
              <a:rPr dirty="0" sz="1050" spc="1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50" spc="1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ejecuci6n</a:t>
            </a:r>
            <a:r>
              <a:rPr dirty="0" sz="1050" spc="1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previsto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en</a:t>
            </a:r>
            <a:r>
              <a:rPr dirty="0" sz="1050" spc="1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050" spc="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CLÁUSULA</a:t>
            </a:r>
            <a:r>
              <a:rPr dirty="0" sz="105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Times New Roman"/>
                <a:cs typeface="Times New Roman"/>
              </a:rPr>
              <a:t>CUARTA,</a:t>
            </a:r>
            <a:r>
              <a:rPr dirty="0" sz="1050" spc="1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12121"/>
                </a:solidFill>
                <a:latin typeface="Times New Roman"/>
                <a:cs typeface="Times New Roman"/>
              </a:rPr>
              <a:t>y </a:t>
            </a:r>
            <a:r>
              <a:rPr dirty="0" sz="1050" spc="-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respetar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el</a:t>
            </a:r>
            <a:r>
              <a:rPr dirty="0" sz="105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D1D1D"/>
                </a:solidFill>
                <a:latin typeface="Times New Roman"/>
                <a:cs typeface="Times New Roman"/>
              </a:rPr>
              <a:t>plan</a:t>
            </a:r>
            <a:r>
              <a:rPr dirty="0" sz="1050" spc="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tareas</a:t>
            </a:r>
            <a:r>
              <a:rPr dirty="0" sz="10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Times New Roman"/>
                <a:cs typeface="Times New Roman"/>
              </a:rPr>
              <a:t>aprobado.</a:t>
            </a:r>
            <a:endParaRPr sz="1050">
              <a:latin typeface="Times New Roman"/>
              <a:cs typeface="Times New Roman"/>
            </a:endParaRPr>
          </a:p>
          <a:p>
            <a:pPr algn="just" marL="201295" marR="14604" indent="-189230">
              <a:lnSpc>
                <a:spcPct val="135000"/>
              </a:lnSpc>
              <a:spcBef>
                <a:spcPts val="915"/>
              </a:spcBef>
              <a:buClr>
                <a:srgbClr val="1F1F1F"/>
              </a:buClr>
              <a:buAutoNum type="alphaLcPeriod" startAt="4"/>
              <a:tabLst>
                <a:tab pos="204470" algn="l"/>
              </a:tabLst>
            </a:pPr>
            <a:r>
              <a:rPr dirty="0" sz="1050">
                <a:solidFill>
                  <a:srgbClr val="070707"/>
                </a:solidFill>
                <a:latin typeface="Times New Roman"/>
                <a:cs typeface="Times New Roman"/>
              </a:rPr>
              <a:t>Elaborar</a:t>
            </a:r>
            <a:r>
              <a:rPr dirty="0" sz="1050" spc="12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y</a:t>
            </a:r>
            <a:r>
              <a:rPr dirty="0" sz="1050" spc="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enviar</a:t>
            </a:r>
            <a:r>
              <a:rPr dirty="0" sz="1050" spc="1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</a:t>
            </a:r>
            <a:r>
              <a:rPr dirty="0" sz="1050" spc="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“EL</a:t>
            </a:r>
            <a:r>
              <a:rPr dirty="0" sz="105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FIDEICOMISO"</a:t>
            </a:r>
            <a:r>
              <a:rPr dirty="0" sz="1050" spc="114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r>
              <a:rPr dirty="0" sz="1050" spc="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acta</a:t>
            </a:r>
            <a:r>
              <a:rPr dirty="0" sz="1050" spc="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inicio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050" spc="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las</a:t>
            </a:r>
            <a:r>
              <a:rPr dirty="0" sz="1050" spc="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obras</a:t>
            </a:r>
            <a:r>
              <a:rPr dirty="0" sz="1050" spc="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63636"/>
                </a:solidFill>
                <a:latin typeface="Times New Roman"/>
                <a:cs typeface="Times New Roman"/>
              </a:rPr>
              <a:t>de </a:t>
            </a:r>
            <a:r>
              <a:rPr dirty="0" sz="1050" spc="-25">
                <a:solidFill>
                  <a:srgbClr val="363636"/>
                </a:solidFill>
                <a:latin typeface="Times New Roman"/>
                <a:cs typeface="Times New Roman"/>
              </a:rPr>
              <a:t>	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infraestructum</a:t>
            </a:r>
            <a:r>
              <a:rPr dirty="0" sz="1050" spc="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en</a:t>
            </a:r>
            <a:r>
              <a:rPr dirty="0" sz="105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im</a:t>
            </a:r>
            <a:r>
              <a:rPr dirty="0" sz="1050" spc="1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plazo</a:t>
            </a:r>
            <a:r>
              <a:rPr dirty="0" sz="1050" spc="1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no</a:t>
            </a:r>
            <a:r>
              <a:rPr dirty="0" sz="105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mayor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a</a:t>
            </a:r>
            <a:r>
              <a:rPr dirty="0" sz="1050" spc="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CUARENTA</a:t>
            </a:r>
            <a:r>
              <a:rPr dirty="0" sz="1050" spc="1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Y</a:t>
            </a:r>
            <a:r>
              <a:rPr dirty="0" sz="1050" spc="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CINCO</a:t>
            </a:r>
            <a:r>
              <a:rPr dirty="0" sz="1050" spc="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(45)</a:t>
            </a:r>
            <a:r>
              <a:rPr dirty="0" sz="1050" spc="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días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corridos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contados</a:t>
            </a:r>
            <a:r>
              <a:rPr dirty="0" sz="1050" spc="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partir</a:t>
            </a:r>
            <a:r>
              <a:rPr dirty="0" sz="1050" spc="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la</a:t>
            </a:r>
            <a:r>
              <a:rPr dirty="0" sz="1050" spc="-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fecha </a:t>
            </a:r>
            <a:r>
              <a:rPr dirty="0" sz="1050" spc="-30">
                <a:solidFill>
                  <a:srgbClr val="0A0A0A"/>
                </a:solidFill>
                <a:latin typeface="Times New Roman"/>
                <a:cs typeface="Times New Roman"/>
              </a:rPr>
              <a:t>en</a:t>
            </a:r>
            <a:r>
              <a:rPr dirty="0" sz="10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51515"/>
                </a:solidFill>
                <a:latin typeface="Times New Roman"/>
                <a:cs typeface="Times New Roman"/>
              </a:rPr>
              <a:t>que</a:t>
            </a:r>
            <a:r>
              <a:rPr dirty="0" sz="1050" spc="-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se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haga</a:t>
            </a:r>
            <a:r>
              <a:rPr dirty="0" sz="1050" spc="-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efectiva</a:t>
            </a:r>
            <a:r>
              <a:rPr dirty="0" sz="10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la</a:t>
            </a:r>
            <a:r>
              <a:rPr dirty="0" sz="1050" spc="-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percepción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82828"/>
                </a:solidFill>
                <a:latin typeface="Times New Roman"/>
                <a:cs typeface="Times New Roman"/>
              </a:rPr>
              <a:t>del </a:t>
            </a:r>
            <a:r>
              <a:rPr dirty="0" sz="1050" spc="-25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segundo</a:t>
            </a:r>
            <a:r>
              <a:rPr dirty="0" sz="1050" spc="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desembolso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en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la</a:t>
            </a:r>
            <a:r>
              <a:rPr dirty="0" sz="1050" spc="11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62626"/>
                </a:solidFill>
                <a:latin typeface="Times New Roman"/>
                <a:cs typeface="Times New Roman"/>
              </a:rPr>
              <a:t>Cuenta</a:t>
            </a:r>
            <a:r>
              <a:rPr dirty="0" sz="1050" spc="1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Bancaria</a:t>
            </a:r>
            <a:r>
              <a:rPr dirty="0" sz="1050" spc="1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informada</a:t>
            </a:r>
            <a:r>
              <a:rPr dirty="0" sz="1050" spc="1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por</a:t>
            </a:r>
            <a:r>
              <a:rPr dirty="0" sz="1050" spc="11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50" spc="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"UNIDAD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	</a:t>
            </a:r>
            <a:r>
              <a:rPr dirty="0" sz="1050" spc="-50">
                <a:solidFill>
                  <a:srgbClr val="161616"/>
                </a:solidFill>
                <a:latin typeface="Times New Roman"/>
                <a:cs typeface="Times New Roman"/>
              </a:rPr>
              <a:t>EJECUTORA"</a:t>
            </a:r>
            <a:r>
              <a:rPr dirty="0" sz="105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0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tal</a:t>
            </a:r>
            <a:r>
              <a:rPr dirty="0" sz="105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efecto.</a:t>
            </a:r>
            <a:endParaRPr sz="1050">
              <a:latin typeface="Times New Roman"/>
              <a:cs typeface="Times New Roman"/>
            </a:endParaRPr>
          </a:p>
          <a:p>
            <a:pPr algn="just" marL="208279" marR="10160" indent="-192405">
              <a:lnSpc>
                <a:spcPct val="134400"/>
              </a:lnSpc>
              <a:spcBef>
                <a:spcPts val="860"/>
              </a:spcBef>
              <a:buAutoNum type="alphaLcPeriod" startAt="4"/>
              <a:tabLst>
                <a:tab pos="208279" algn="l"/>
                <a:tab pos="209550" algn="l"/>
              </a:tabLst>
            </a:pPr>
            <a:r>
              <a:rPr dirty="0" sz="1050">
                <a:latin typeface="Times New Roman"/>
                <a:cs typeface="Times New Roman"/>
              </a:rPr>
              <a:t>	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Elaborar</a:t>
            </a:r>
            <a:r>
              <a:rPr dirty="0" sz="105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y</a:t>
            </a:r>
            <a:r>
              <a:rPr dirty="0" sz="10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enviar</a:t>
            </a:r>
            <a:r>
              <a:rPr dirty="0" sz="105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1D1D1D"/>
                </a:solidFill>
                <a:latin typeface="Times New Roman"/>
                <a:cs typeface="Times New Roman"/>
              </a:rPr>
              <a:t>las</a:t>
            </a:r>
            <a:r>
              <a:rPr dirty="0" sz="1050" spc="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E0E0E"/>
                </a:solidFill>
                <a:latin typeface="Times New Roman"/>
                <a:cs typeface="Times New Roman"/>
              </a:rPr>
              <a:t>rendiciones</a:t>
            </a:r>
            <a:r>
              <a:rPr dirty="0" sz="1050" spc="1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50" spc="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2A2A2A"/>
                </a:solidFill>
                <a:latin typeface="Times New Roman"/>
                <a:cs typeface="Times New Roman"/>
              </a:rPr>
              <a:t>cuentas</a:t>
            </a:r>
            <a:r>
              <a:rPr dirty="0" sz="1050" spc="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050" spc="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F1F1F"/>
                </a:solidFill>
                <a:latin typeface="Times New Roman"/>
                <a:cs typeface="Times New Roman"/>
              </a:rPr>
              <a:t>amierdo</a:t>
            </a:r>
            <a:r>
              <a:rPr dirty="0" sz="1050" spc="11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35">
                <a:solidFill>
                  <a:srgbClr val="232323"/>
                </a:solidFill>
                <a:latin typeface="Times New Roman"/>
                <a:cs typeface="Times New Roman"/>
              </a:rPr>
              <a:t>B</a:t>
            </a:r>
            <a:r>
              <a:rPr dirty="0" sz="1050" spc="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0">
                <a:solidFill>
                  <a:srgbClr val="2A2A2A"/>
                </a:solidFill>
                <a:latin typeface="Times New Roman"/>
                <a:cs typeface="Times New Roman"/>
              </a:rPr>
              <a:t>IO</a:t>
            </a:r>
            <a:r>
              <a:rPr dirty="0" sz="1050" spc="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Establecido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en</a:t>
            </a:r>
            <a:r>
              <a:rPr dirty="0" sz="1050" spc="8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65">
                <a:solidFill>
                  <a:srgbClr val="131313"/>
                </a:solidFill>
                <a:latin typeface="Times New Roman"/>
                <a:cs typeface="Times New Roman"/>
              </a:rPr>
              <a:t>CLÁUSULA</a:t>
            </a:r>
            <a:r>
              <a:rPr dirty="0" sz="105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25">
                <a:solidFill>
                  <a:srgbClr val="0A0A0A"/>
                </a:solidFill>
                <a:latin typeface="Times New Roman"/>
                <a:cs typeface="Times New Roman"/>
              </a:rPr>
              <a:t>OCTAVA</a:t>
            </a:r>
            <a:r>
              <a:rPr dirty="0" sz="1050" spc="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del</a:t>
            </a:r>
            <a:r>
              <a:rPr dirty="0" sz="1050" spc="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12121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Convenio.</a:t>
            </a:r>
            <a:endParaRPr sz="1050">
              <a:latin typeface="Times New Roman"/>
              <a:cs typeface="Times New Roman"/>
            </a:endParaRPr>
          </a:p>
          <a:p>
            <a:pPr algn="just" marL="208915" marR="24765" indent="-188595">
              <a:lnSpc>
                <a:spcPct val="134400"/>
              </a:lnSpc>
              <a:spcBef>
                <a:spcPts val="830"/>
              </a:spcBef>
              <a:buClr>
                <a:srgbClr val="282828"/>
              </a:buClr>
              <a:buAutoNum type="alphaLcPeriod" startAt="4"/>
              <a:tabLst>
                <a:tab pos="211454" algn="l"/>
              </a:tabLst>
            </a:pP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Realizar</a:t>
            </a:r>
            <a:r>
              <a:rPr dirty="0" sz="1050" spc="2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la</a:t>
            </a:r>
            <a:r>
              <a:rPr dirty="0" sz="1050" spc="1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2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y</a:t>
            </a:r>
            <a:r>
              <a:rPr dirty="0" sz="1050" spc="1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seguimiento</a:t>
            </a:r>
            <a:r>
              <a:rPr dirty="0" sz="1050" spc="229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50" spc="1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las</a:t>
            </a:r>
            <a:r>
              <a:rPr dirty="0" sz="1050" spc="1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obras,.</a:t>
            </a:r>
            <a:r>
              <a:rPr dirty="0" sz="105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siendo</a:t>
            </a:r>
            <a:r>
              <a:rPr dirty="0" sz="1050" spc="1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50" spc="1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responsable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exclusiva</a:t>
            </a:r>
            <a:r>
              <a:rPr dirty="0" sz="105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todos</a:t>
            </a:r>
            <a:r>
              <a:rPr dirty="0" sz="10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los</a:t>
            </a:r>
            <a:r>
              <a:rPr dirty="0" sz="1050" spc="-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81818"/>
                </a:solidFill>
                <a:latin typeface="Times New Roman"/>
                <a:cs typeface="Times New Roman"/>
              </a:rPr>
              <a:t>efectos</a:t>
            </a:r>
            <a:r>
              <a:rPr dirty="0" sz="105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derivados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esas</a:t>
            </a:r>
            <a:r>
              <a:rPr dirty="0" sz="10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tareas.</a:t>
            </a:r>
            <a:endParaRPr sz="1050">
              <a:latin typeface="Times New Roman"/>
              <a:cs typeface="Times New Roman"/>
            </a:endParaRPr>
          </a:p>
          <a:p>
            <a:pPr algn="just" marL="211454" marR="20320" indent="-187325">
              <a:lnSpc>
                <a:spcPct val="141700"/>
              </a:lnSpc>
              <a:spcBef>
                <a:spcPts val="770"/>
              </a:spcBef>
              <a:buClr>
                <a:srgbClr val="1C1C1C"/>
              </a:buClr>
              <a:buAutoNum type="alphaLcPeriod" startAt="4"/>
              <a:tabLst>
                <a:tab pos="213360" algn="l"/>
              </a:tabLst>
            </a:pP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Garantizar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la</a:t>
            </a:r>
            <a:r>
              <a:rPr dirty="0" sz="105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construcción</a:t>
            </a:r>
            <a:r>
              <a:rPr dirty="0" sz="1050" spc="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prioritaria</a:t>
            </a:r>
            <a:r>
              <a:rPr dirty="0" sz="105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 </a:t>
            </a:r>
            <a:r>
              <a:rPr dirty="0" sz="1050" spc="-35">
                <a:solidFill>
                  <a:srgbClr val="282828"/>
                </a:solidFill>
                <a:latin typeface="Times New Roman"/>
                <a:cs typeface="Times New Roman"/>
              </a:rPr>
              <a:t>un</a:t>
            </a:r>
            <a:r>
              <a:rPr dirty="0" sz="10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Times New Roman"/>
                <a:cs typeface="Times New Roman"/>
              </a:rPr>
              <a:t>Centro</a:t>
            </a:r>
            <a:r>
              <a:rPr dirty="0" sz="10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Comunitario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050" spc="-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Times New Roman"/>
                <a:cs typeface="Times New Roman"/>
              </a:rPr>
              <a:t>uso</a:t>
            </a:r>
            <a:r>
              <a:rPr dirty="0" sz="10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común </a:t>
            </a:r>
            <a:r>
              <a:rPr dirty="0" sz="1050" spc="-1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para</a:t>
            </a:r>
            <a:r>
              <a:rPr dirty="0" sz="10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las</a:t>
            </a:r>
            <a:r>
              <a:rPr dirty="0" sz="1050" spc="-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familias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destinatarios.</a:t>
            </a:r>
            <a:endParaRPr sz="1050">
              <a:latin typeface="Times New Roman"/>
              <a:cs typeface="Times New Roman"/>
            </a:endParaRPr>
          </a:p>
          <a:p>
            <a:pPr algn="just" marL="208915" marR="16510" indent="-187960">
              <a:lnSpc>
                <a:spcPct val="136800"/>
              </a:lnSpc>
              <a:spcBef>
                <a:spcPts val="770"/>
              </a:spcBef>
              <a:buClr>
                <a:srgbClr val="0F0F0F"/>
              </a:buClr>
              <a:buAutoNum type="alphaLcPeriod" startAt="4"/>
              <a:tabLst>
                <a:tab pos="211454" algn="l"/>
              </a:tabLst>
            </a:pP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La</a:t>
            </a:r>
            <a:r>
              <a:rPr dirty="0" sz="10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UNIDAD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F1F1F"/>
                </a:solidFill>
                <a:latin typeface="Times New Roman"/>
                <a:cs typeface="Times New Roman"/>
              </a:rPr>
              <a:t>EJECUTORA</a:t>
            </a:r>
            <a:r>
              <a:rPr dirty="0" sz="1050" spc="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se</a:t>
            </a:r>
            <a:r>
              <a:rPr dirty="0" sz="10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compromete</a:t>
            </a:r>
            <a:r>
              <a:rPr dirty="0" sz="1050" spc="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63636"/>
                </a:solidFill>
                <a:latin typeface="Times New Roman"/>
                <a:cs typeface="Times New Roman"/>
              </a:rPr>
              <a:t>a </a:t>
            </a: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rigurosa</a:t>
            </a:r>
            <a:r>
              <a:rPr dirty="0" sz="1050" spc="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custodia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del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predio </a:t>
            </a:r>
            <a:r>
              <a:rPr dirty="0" sz="1050" spc="-10">
                <a:latin typeface="Times New Roman"/>
                <a:cs typeface="Times New Roman"/>
              </a:rPr>
              <a:t>	</a:t>
            </a:r>
            <a:r>
              <a:rPr dirty="0" sz="1050" spc="-20">
                <a:latin typeface="Times New Roman"/>
                <a:cs typeface="Times New Roman"/>
              </a:rPr>
              <a:t>adquirido,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debiendo</a:t>
            </a:r>
            <a:r>
              <a:rPr dirty="0" sz="10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mantenerlo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libre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nuevos</a:t>
            </a:r>
            <a:r>
              <a:rPr dirty="0" sz="1050" spc="-30">
                <a:latin typeface="Times New Roman"/>
                <a:cs typeface="Times New Roman"/>
              </a:rPr>
              <a:t> ocupantes,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siendo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responsable </a:t>
            </a:r>
            <a:r>
              <a:rPr dirty="0" sz="1050" spc="-20">
                <a:latin typeface="Times New Roman"/>
                <a:cs typeface="Times New Roman"/>
              </a:rPr>
              <a:t>	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exclustva</a:t>
            </a:r>
            <a:r>
              <a:rPr dirty="0" sz="10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toda</a:t>
            </a:r>
            <a:r>
              <a:rPr dirty="0" sz="10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ocupación</a:t>
            </a:r>
            <a:r>
              <a:rPr dirty="0" sz="1050" spc="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ilegal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B2B2B"/>
                </a:solidFill>
                <a:latin typeface="Times New Roman"/>
                <a:cs typeface="Times New Roman"/>
              </a:rPr>
              <a:t>o</a:t>
            </a:r>
            <a:r>
              <a:rPr dirty="0" sz="1050" spc="-4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12121"/>
                </a:solidFill>
                <a:latin typeface="Times New Roman"/>
                <a:cs typeface="Times New Roman"/>
              </a:rPr>
              <a:t>usurpación</a:t>
            </a:r>
            <a:r>
              <a:rPr dirty="0" sz="10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por</a:t>
            </a:r>
            <a:r>
              <a:rPr dirty="0" sz="105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32323"/>
                </a:solidFill>
                <a:latin typeface="Times New Roman"/>
                <a:cs typeface="Times New Roman"/>
              </a:rPr>
              <a:t>parte</a:t>
            </a:r>
            <a:r>
              <a:rPr dirty="0" sz="10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Times New Roman"/>
                <a:cs typeface="Times New Roman"/>
              </a:rPr>
              <a:t>terceros.</a:t>
            </a:r>
            <a:endParaRPr sz="1050">
              <a:latin typeface="Times New Roman"/>
              <a:cs typeface="Times New Roman"/>
            </a:endParaRPr>
          </a:p>
          <a:p>
            <a:pPr algn="just" marL="213360" marR="6350" indent="-185420">
              <a:lnSpc>
                <a:spcPct val="131900"/>
              </a:lnSpc>
              <a:spcBef>
                <a:spcPts val="925"/>
              </a:spcBef>
              <a:buClr>
                <a:srgbClr val="212121"/>
              </a:buClr>
              <a:buAutoNum type="alphaLcPeriod" startAt="4"/>
              <a:tabLst>
                <a:tab pos="215900" algn="l"/>
              </a:tabLst>
            </a:pP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Informar</a:t>
            </a:r>
            <a:r>
              <a:rPr dirty="0" sz="105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050" spc="-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“EL</a:t>
            </a:r>
            <a:r>
              <a:rPr dirty="0" sz="10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FIDEICOMISO”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Times New Roman"/>
                <a:cs typeface="Times New Roman"/>
              </a:rPr>
              <a:t>cualquier</a:t>
            </a:r>
            <a:r>
              <a:rPr dirty="0" sz="1050" spc="-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evento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0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entorpezca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050" spc="-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demore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la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050" spc="-25">
                <a:solidFill>
                  <a:srgbClr val="2D2D2D"/>
                </a:solidFill>
                <a:latin typeface="Times New Roman"/>
                <a:cs typeface="Times New Roman"/>
              </a:rPr>
              <a:t>ejecución</a:t>
            </a:r>
            <a:r>
              <a:rPr dirty="0" sz="10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2A2A2A"/>
                </a:solidFill>
                <a:latin typeface="Times New Roman"/>
                <a:cs typeface="Times New Roman"/>
              </a:rPr>
              <a:t>del</a:t>
            </a:r>
            <a:r>
              <a:rPr dirty="0" sz="1050" spc="-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31313"/>
                </a:solidFill>
                <a:latin typeface="Times New Roman"/>
                <a:cs typeface="Times New Roman"/>
              </a:rPr>
              <a:t>CONVENIO</a:t>
            </a:r>
            <a:r>
              <a:rPr dirty="0" sz="105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A2A2A"/>
                </a:solidFill>
                <a:latin typeface="Times New Roman"/>
                <a:cs typeface="Times New Roman"/>
              </a:rPr>
              <a:t>en</a:t>
            </a:r>
            <a:r>
              <a:rPr dirty="0" sz="10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tiempo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70">
                <a:solidFill>
                  <a:srgbClr val="2D2D2D"/>
                </a:solidFill>
                <a:latin typeface="Times New Roman"/>
                <a:cs typeface="Times New Roman"/>
              </a:rPr>
              <a:t>y</a:t>
            </a:r>
            <a:r>
              <a:rPr dirty="0" sz="10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forma.</a:t>
            </a:r>
            <a:endParaRPr sz="1050">
              <a:latin typeface="Times New Roman"/>
              <a:cs typeface="Times New Roman"/>
            </a:endParaRPr>
          </a:p>
          <a:p>
            <a:pPr algn="just" marL="217170" marR="5080" indent="-185420">
              <a:lnSpc>
                <a:spcPct val="136800"/>
              </a:lnSpc>
              <a:spcBef>
                <a:spcPts val="770"/>
              </a:spcBef>
              <a:buAutoNum type="alphaLcPeriod" startAt="4"/>
              <a:tabLst>
                <a:tab pos="217170" algn="l"/>
                <a:tab pos="219075" algn="l"/>
              </a:tabLst>
            </a:pPr>
            <a:r>
              <a:rPr dirty="0" sz="1050">
                <a:latin typeface="Times New Roman"/>
                <a:cs typeface="Times New Roman"/>
              </a:rPr>
              <a:t>	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Adjudicar</a:t>
            </a:r>
            <a:r>
              <a:rPr dirty="0" sz="10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F0F0F"/>
                </a:solidFill>
                <a:latin typeface="Times New Roman"/>
                <a:cs typeface="Times New Roman"/>
              </a:rPr>
              <a:t>los</a:t>
            </a:r>
            <a:r>
              <a:rPr dirty="0" sz="10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lotes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0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282828"/>
                </a:solidFill>
                <a:latin typeface="Times New Roman"/>
                <a:cs typeface="Times New Roman"/>
              </a:rPr>
              <a:t>los</a:t>
            </a:r>
            <a:r>
              <a:rPr dirty="0" sz="10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beneficiarios</a:t>
            </a:r>
            <a:r>
              <a:rPr dirty="0" sz="105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Proyecto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cumpliendo</a:t>
            </a:r>
            <a:r>
              <a:rPr dirty="0" sz="1050" spc="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C1C1C"/>
                </a:solidFill>
                <a:latin typeface="Times New Roman"/>
                <a:cs typeface="Times New Roman"/>
              </a:rPr>
              <a:t>con</a:t>
            </a:r>
            <a:r>
              <a:rPr dirty="0" sz="10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lo</a:t>
            </a:r>
            <a:r>
              <a:rPr dirty="0" sz="105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previsto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en</a:t>
            </a:r>
            <a:r>
              <a:rPr dirty="0" sz="1050" spc="-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el</a:t>
            </a:r>
            <a:r>
              <a:rPr dirty="0" sz="10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Times New Roman"/>
                <a:cs typeface="Times New Roman"/>
              </a:rPr>
              <a:t>apartado</a:t>
            </a:r>
            <a:r>
              <a:rPr dirty="0" sz="10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“CRITERIOS</a:t>
            </a:r>
            <a:r>
              <a:rPr dirty="0" sz="10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2A2A2A"/>
                </a:solidFill>
                <a:latin typeface="Times New Roman"/>
                <a:cs typeface="Times New Roman"/>
              </a:rPr>
              <a:t>PARA</a:t>
            </a:r>
            <a:r>
              <a:rPr dirty="0" sz="105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5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EJECUCIÓN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A1A1A"/>
                </a:solidFill>
                <a:latin typeface="Times New Roman"/>
                <a:cs typeface="Times New Roman"/>
              </a:rPr>
              <a:t>DEL</a:t>
            </a:r>
            <a:r>
              <a:rPr dirty="0" sz="105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PROYECTO”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del </a:t>
            </a:r>
            <a:r>
              <a:rPr dirty="0" sz="1050" spc="-10">
                <a:latin typeface="Times New Roman"/>
                <a:cs typeface="Times New Roman"/>
              </a:rPr>
              <a:t>INSTRUCTIVO.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 marL="213995">
              <a:lnSpc>
                <a:spcPct val="100000"/>
              </a:lnSpc>
              <a:tabLst>
                <a:tab pos="1379855" algn="l"/>
              </a:tabLst>
            </a:pPr>
            <a:r>
              <a:rPr dirty="0" sz="1050" spc="-25">
                <a:latin typeface="Times New Roman"/>
                <a:cs typeface="Times New Roman"/>
              </a:rPr>
              <a:t>obligación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51515"/>
                </a:solidFill>
                <a:latin typeface="Times New Roman"/>
                <a:cs typeface="Times New Roman"/>
              </a:rPr>
              <a:t>asumida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050" spc="-20">
                <a:solidFill>
                  <a:srgbClr val="242424"/>
                </a:solidFill>
                <a:latin typeface="Times New Roman"/>
                <a:cs typeface="Times New Roman"/>
              </a:rPr>
              <a:t>las</a:t>
            </a:r>
            <a:r>
              <a:rPr dirty="0" sz="105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cláusulas</a:t>
            </a:r>
            <a:r>
              <a:rPr dirty="0" sz="10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del</a:t>
            </a:r>
            <a:r>
              <a:rPr dirty="0" sz="1050" spc="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11111"/>
                </a:solidFill>
                <a:latin typeface="Times New Roman"/>
                <a:cs typeface="Times New Roman"/>
              </a:rPr>
              <a:t>presente</a:t>
            </a:r>
            <a:r>
              <a:rPr dirty="0" sz="10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Convenio.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62641" y="9812178"/>
            <a:ext cx="476884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-10">
                <a:latin typeface="Times New Roman"/>
                <a:cs typeface="Times New Roman"/>
              </a:rPr>
              <a:t>Presidente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74486" y="9618242"/>
            <a:ext cx="77470" cy="1492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 spc="-50">
                <a:solidFill>
                  <a:srgbClr val="414141"/>
                </a:solidFill>
                <a:latin typeface="Times New Roman"/>
                <a:cs typeface="Times New Roman"/>
              </a:rPr>
              <a:t>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51272" y="9776344"/>
            <a:ext cx="915035" cy="264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040"/>
              </a:lnSpc>
              <a:spcBef>
                <a:spcPts val="130"/>
              </a:spcBef>
            </a:pPr>
            <a:r>
              <a:rPr dirty="0" baseline="2923" sz="1425">
                <a:solidFill>
                  <a:srgbClr val="131313"/>
                </a:solidFill>
                <a:latin typeface="Times New Roman"/>
                <a:cs typeface="Times New Roman"/>
              </a:rPr>
              <a:t>ivero</a:t>
            </a:r>
            <a:r>
              <a:rPr dirty="0" baseline="2923" sz="1425" spc="172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baseline="5847" sz="1425">
                <a:latin typeface="Times New Roman"/>
                <a:cs typeface="Times New Roman"/>
              </a:rPr>
              <a:t>Lo</a:t>
            </a:r>
            <a:r>
              <a:rPr dirty="0" sz="950">
                <a:latin typeface="Times New Roman"/>
                <a:cs typeface="Times New Roman"/>
              </a:rPr>
              <a:t>d•li</a:t>
            </a:r>
            <a:r>
              <a:rPr dirty="0" sz="950" spc="-90">
                <a:latin typeface="Times New Roman"/>
                <a:cs typeface="Times New Roman"/>
              </a:rPr>
              <a:t> </a:t>
            </a:r>
            <a:r>
              <a:rPr dirty="0" baseline="2923" sz="1425">
                <a:solidFill>
                  <a:srgbClr val="080808"/>
                </a:solidFill>
                <a:latin typeface="Times New Roman"/>
                <a:cs typeface="Times New Roman"/>
              </a:rPr>
              <a:t>Jo</a:t>
            </a:r>
            <a:r>
              <a:rPr dirty="0" baseline="2923" sz="1425" spc="142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baseline="2923" sz="1425" spc="-37">
                <a:solidFill>
                  <a:srgbClr val="080808"/>
                </a:solidFill>
                <a:latin typeface="Times New Roman"/>
                <a:cs typeface="Times New Roman"/>
              </a:rPr>
              <a:t>en</a:t>
            </a:r>
            <a:endParaRPr baseline="2923" sz="1425">
              <a:latin typeface="Times New Roman"/>
              <a:cs typeface="Times New Roman"/>
            </a:endParaRPr>
          </a:p>
          <a:p>
            <a:pPr marL="94615">
              <a:lnSpc>
                <a:spcPts val="800"/>
              </a:lnSpc>
            </a:pPr>
            <a:r>
              <a:rPr dirty="0" sz="750" spc="-20">
                <a:solidFill>
                  <a:srgbClr val="151515"/>
                </a:solidFill>
                <a:latin typeface="Courier New"/>
                <a:cs typeface="Courier New"/>
              </a:rPr>
              <a:t>DNf33.242.915</a:t>
            </a:r>
            <a:endParaRPr sz="7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758057" y="9667540"/>
            <a:ext cx="682625" cy="2520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0960">
              <a:lnSpc>
                <a:spcPts val="1010"/>
              </a:lnSpc>
              <a:spcBef>
                <a:spcPts val="105"/>
              </a:spcBef>
            </a:pPr>
            <a:r>
              <a:rPr dirty="0" sz="850" spc="60" b="1">
                <a:solidFill>
                  <a:srgbClr val="161616"/>
                </a:solidFill>
                <a:latin typeface="Times New Roman"/>
                <a:cs typeface="Times New Roman"/>
              </a:rPr>
              <a:t>aeco</a:t>
            </a:r>
            <a:r>
              <a:rPr dirty="0" sz="850" spc="10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Times New Roman"/>
                <a:cs typeface="Times New Roman"/>
              </a:rPr>
              <a:t>Fabián</a:t>
            </a: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ts val="770"/>
              </a:lnSpc>
            </a:pPr>
            <a:r>
              <a:rPr dirty="0" sz="650">
                <a:solidFill>
                  <a:srgbClr val="131313"/>
                </a:solidFill>
                <a:latin typeface="Arial MT"/>
                <a:cs typeface="Arial MT"/>
              </a:rPr>
              <a:t>DNI</a:t>
            </a:r>
            <a:r>
              <a:rPr dirty="0" sz="6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650" spc="-10">
                <a:solidFill>
                  <a:srgbClr val="0F0F0F"/>
                </a:solidFill>
                <a:latin typeface="Arial MT"/>
                <a:cs typeface="Arial MT"/>
              </a:rPr>
              <a:t>25.378.117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50973" y="9612916"/>
            <a:ext cx="570766" cy="44564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47634" y="9530824"/>
            <a:ext cx="938246" cy="41045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0062" y="9894374"/>
            <a:ext cx="457394" cy="7036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21116" y="9984284"/>
            <a:ext cx="437848" cy="74273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90641" y="1542188"/>
            <a:ext cx="4432935" cy="79806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r" marR="27940">
              <a:lnSpc>
                <a:spcPct val="100000"/>
              </a:lnSpc>
              <a:spcBef>
                <a:spcPts val="125"/>
              </a:spcBef>
            </a:pPr>
            <a:r>
              <a:rPr dirty="0" sz="1000" spc="-55" i="1">
                <a:solidFill>
                  <a:srgbClr val="232323"/>
                </a:solidFill>
                <a:latin typeface="Times New Roman"/>
                <a:cs typeface="Times New Roman"/>
              </a:rPr>
              <a:t>Las</a:t>
            </a:r>
            <a:r>
              <a:rPr dirty="0" sz="1000" spc="-10" i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 spc="-65" i="1">
                <a:latin typeface="Times New Roman"/>
                <a:cs typeface="Times New Roman"/>
              </a:rPr>
              <a:t>Malvi</a:t>
            </a:r>
            <a:r>
              <a:rPr dirty="0" sz="1000" spc="-65">
                <a:latin typeface="Times New Roman"/>
                <a:cs typeface="Times New Roman"/>
              </a:rPr>
              <a:t>zt</a:t>
            </a:r>
            <a:r>
              <a:rPr dirty="0" sz="1000" spc="-65" i="1">
                <a:latin typeface="Times New Roman"/>
                <a:cs typeface="Times New Roman"/>
              </a:rPr>
              <a:t>as</a:t>
            </a:r>
            <a:r>
              <a:rPr dirty="0" sz="1000" spc="-55" i="1">
                <a:latin typeface="Times New Roman"/>
                <a:cs typeface="Times New Roman"/>
              </a:rPr>
              <a:t> </a:t>
            </a:r>
            <a:r>
              <a:rPr dirty="0" sz="1000" spc="-50" i="1">
                <a:solidFill>
                  <a:srgbClr val="2F2F2F"/>
                </a:solidFill>
                <a:latin typeface="Times New Roman"/>
                <a:cs typeface="Times New Roman"/>
              </a:rPr>
              <a:t>son</a:t>
            </a:r>
            <a:r>
              <a:rPr dirty="0" sz="1000" spc="40" i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 spc="-10" i="1">
                <a:solidFill>
                  <a:srgbClr val="1C1C1C"/>
                </a:solidFill>
                <a:latin typeface="Times New Roman"/>
                <a:cs typeface="Times New Roman"/>
              </a:rPr>
              <a:t>Argentinos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35"/>
              </a:spcBef>
            </a:pPr>
            <a:endParaRPr sz="10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</a:pPr>
            <a:r>
              <a:rPr dirty="0" sz="1000" b="1">
                <a:latin typeface="Times New Roman"/>
                <a:cs typeface="Times New Roman"/>
              </a:rPr>
              <a:t>DÉCIMA:</a:t>
            </a:r>
            <a:r>
              <a:rPr dirty="0" sz="1000" spc="20" b="1"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0C0C0C"/>
                </a:solidFill>
                <a:latin typeface="Times New Roman"/>
                <a:cs typeface="Times New Roman"/>
              </a:rPr>
              <a:t>RESPONSABILIDAD</a:t>
            </a:r>
            <a:r>
              <a:rPr dirty="0" sz="1000" spc="-2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343434"/>
                </a:solidFill>
                <a:latin typeface="Times New Roman"/>
                <a:cs typeface="Times New Roman"/>
              </a:rPr>
              <a:t>E</a:t>
            </a:r>
            <a:r>
              <a:rPr dirty="0" sz="1000" spc="-55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080808"/>
                </a:solidFill>
                <a:latin typeface="Times New Roman"/>
                <a:cs typeface="Times New Roman"/>
              </a:rPr>
              <a:t>INDEMNIDAD</a:t>
            </a:r>
            <a:endParaRPr sz="1000">
              <a:latin typeface="Times New Roman"/>
              <a:cs typeface="Times New Roman"/>
            </a:endParaRPr>
          </a:p>
          <a:p>
            <a:pPr algn="just" marL="12700" marR="17780" indent="5715">
              <a:lnSpc>
                <a:spcPct val="143300"/>
              </a:lnSpc>
              <a:spcBef>
                <a:spcPts val="1019"/>
              </a:spcBef>
            </a:pP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La</a:t>
            </a:r>
            <a:r>
              <a:rPr dirty="0" sz="1000" spc="1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“UNIDAD</a:t>
            </a:r>
            <a:r>
              <a:rPr dirty="0" sz="1000" spc="1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EJECUTORA”</a:t>
            </a:r>
            <a:r>
              <a:rPr dirty="0" sz="1000" spc="1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asume</a:t>
            </a:r>
            <a:r>
              <a:rPr dirty="0" sz="1000" spc="1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la</a:t>
            </a:r>
            <a:r>
              <a:rPr dirty="0" sz="1000" spc="1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total</a:t>
            </a:r>
            <a:r>
              <a:rPr dirty="0" sz="1000" spc="1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responsabilidad</a:t>
            </a:r>
            <a:r>
              <a:rPr dirty="0" sz="100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sobre</a:t>
            </a:r>
            <a:r>
              <a:rPr dirty="0" sz="1000" spc="1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las</a:t>
            </a:r>
            <a:r>
              <a:rPr dirty="0" sz="1000" spc="11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61616"/>
                </a:solidFill>
                <a:latin typeface="Times New Roman"/>
                <a:cs typeface="Times New Roman"/>
              </a:rPr>
              <a:t>respectivas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obligaciones</a:t>
            </a:r>
            <a:r>
              <a:rPr dirty="0" sz="1000" spc="4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que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contraiga</a:t>
            </a:r>
            <a:r>
              <a:rPr dirty="0" sz="1000" spc="3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el</a:t>
            </a:r>
            <a:r>
              <a:rPr dirty="0" sz="1000" spc="409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marco</a:t>
            </a:r>
            <a:r>
              <a:rPr dirty="0" sz="1000" spc="4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000" spc="3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este</a:t>
            </a:r>
            <a:r>
              <a:rPr dirty="0" sz="1000" spc="30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CONVENIO,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respecto</a:t>
            </a:r>
            <a:r>
              <a:rPr dirty="0" sz="1000" spc="3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3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la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contratación</a:t>
            </a:r>
            <a:r>
              <a:rPr dirty="0" sz="1000" spc="30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1000" spc="2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personas,</a:t>
            </a:r>
            <a:r>
              <a:rPr dirty="0" sz="1000" spc="2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locación</a:t>
            </a:r>
            <a:r>
              <a:rPr dirty="0" sz="1000" spc="2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000" spc="229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servicios,</a:t>
            </a:r>
            <a:r>
              <a:rPr dirty="0" sz="1000" spc="2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adquistciones</a:t>
            </a:r>
            <a:r>
              <a:rPr dirty="0" sz="1000" spc="3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y/o</a:t>
            </a:r>
            <a:r>
              <a:rPr dirty="0" sz="1000" spc="229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locaciones</a:t>
            </a:r>
            <a:r>
              <a:rPr dirty="0" sz="1000" spc="229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62626"/>
                </a:solidFill>
                <a:latin typeface="Times New Roman"/>
                <a:cs typeface="Times New Roman"/>
              </a:rPr>
              <a:t>de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bienes.</a:t>
            </a:r>
            <a:r>
              <a:rPr dirty="0" sz="1000" spc="1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“EL</a:t>
            </a:r>
            <a:r>
              <a:rPr dirty="0" sz="100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FIDEICOMISO’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no</a:t>
            </a:r>
            <a:r>
              <a:rPr dirty="0" sz="1000" spc="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asumirá</a:t>
            </a:r>
            <a:r>
              <a:rPr dirty="0" sz="1000" spc="10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ningún</a:t>
            </a:r>
            <a:r>
              <a:rPr dirty="0" sz="1000" spc="1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43434"/>
                </a:solidFill>
                <a:latin typeface="Times New Roman"/>
                <a:cs typeface="Times New Roman"/>
              </a:rPr>
              <a:t>tipo</a:t>
            </a:r>
            <a:r>
              <a:rPr dirty="0" sz="1000" spc="10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responsabilidad</a:t>
            </a:r>
            <a:r>
              <a:rPr dirty="0" sz="1000" spc="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frente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000" spc="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D1D1D"/>
                </a:solidFill>
                <a:latin typeface="Times New Roman"/>
                <a:cs typeface="Times New Roman"/>
              </a:rPr>
              <a:t>la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“UNIDAD</a:t>
            </a:r>
            <a:r>
              <a:rPr dirty="0" sz="1000" spc="4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EJECUTORA”,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sus</a:t>
            </a:r>
            <a:r>
              <a:rPr dirty="0" sz="1000" spc="3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dependientes</a:t>
            </a:r>
            <a:r>
              <a:rPr dirty="0" sz="1000" spc="4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000" spc="3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terceros</a:t>
            </a:r>
            <a:r>
              <a:rPr dirty="0" sz="1000" spc="3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B3B3B"/>
                </a:solidFill>
                <a:latin typeface="Times New Roman"/>
                <a:cs typeface="Times New Roman"/>
              </a:rPr>
              <a:t>por</a:t>
            </a:r>
            <a:r>
              <a:rPr dirty="0" sz="1000" spc="3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cualquier</a:t>
            </a:r>
            <a:r>
              <a:rPr dirty="0" sz="1000" spc="3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daño</a:t>
            </a:r>
            <a:r>
              <a:rPr dirty="0" sz="1000" spc="3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 spc="-5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pejuicio,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00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obligaci6n</a:t>
            </a:r>
            <a:r>
              <a:rPr dirty="0" sz="1000" spc="1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laboral,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ni</a:t>
            </a:r>
            <a:r>
              <a:rPr dirty="0" sz="100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por</a:t>
            </a:r>
            <a:r>
              <a:rPr dirty="0" sz="1000" spc="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obligación</a:t>
            </a:r>
            <a:r>
              <a:rPr dirty="0" sz="100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alguna</a:t>
            </a:r>
            <a:r>
              <a:rPr dirty="0" sz="100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0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cualquier</a:t>
            </a:r>
            <a:r>
              <a:rPr dirty="0" sz="1000" spc="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especie,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ya</a:t>
            </a:r>
            <a:r>
              <a:rPr dirty="0" sz="100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82828"/>
                </a:solidFill>
                <a:latin typeface="Times New Roman"/>
                <a:cs typeface="Times New Roman"/>
              </a:rPr>
              <a:t>sea </a:t>
            </a:r>
            <a:r>
              <a:rPr dirty="0" sz="1000">
                <a:latin typeface="Times New Roman"/>
                <a:cs typeface="Times New Roman"/>
              </a:rPr>
              <a:t>contractual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o </a:t>
            </a:r>
            <a:r>
              <a:rPr dirty="0" sz="1000" spc="-10">
                <a:latin typeface="Times New Roman"/>
                <a:cs typeface="Times New Roman"/>
              </a:rPr>
              <a:t>extracontractual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que</a:t>
            </a:r>
            <a:r>
              <a:rPr dirty="0" sz="100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pueda</a:t>
            </a:r>
            <a:r>
              <a:rPr dirty="0" sz="100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generarse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00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la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actividad</a:t>
            </a:r>
            <a:r>
              <a:rPr dirty="0" sz="100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00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éste</a:t>
            </a:r>
            <a:r>
              <a:rPr dirty="0" sz="100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212121"/>
                </a:solidFill>
                <a:latin typeface="Times New Roman"/>
                <a:cs typeface="Times New Roman"/>
              </a:rPr>
              <a:t>desarrolle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con</a:t>
            </a:r>
            <a:r>
              <a:rPr dirty="0" sz="1000" spc="7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motivo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00" spc="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la</a:t>
            </a:r>
            <a:r>
              <a:rPr dirty="0" sz="1000" spc="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implementación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55">
                <a:solidFill>
                  <a:srgbClr val="212121"/>
                </a:solidFill>
                <a:latin typeface="Times New Roman"/>
                <a:cs typeface="Times New Roman"/>
              </a:rPr>
              <a:t>y</a:t>
            </a:r>
            <a:r>
              <a:rPr dirty="0" sz="100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F0F0F"/>
                </a:solidFill>
                <a:latin typeface="Times New Roman"/>
                <a:cs typeface="Times New Roman"/>
              </a:rPr>
              <a:t>puesta</a:t>
            </a:r>
            <a:r>
              <a:rPr dirty="0" sz="100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en</a:t>
            </a:r>
            <a:r>
              <a:rPr dirty="0" sz="100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solidFill>
                  <a:srgbClr val="0E0E0E"/>
                </a:solidFill>
                <a:latin typeface="Times New Roman"/>
                <a:cs typeface="Times New Roman"/>
              </a:rPr>
              <a:t>marcha</a:t>
            </a:r>
            <a:r>
              <a:rPr dirty="0" sz="100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del</a:t>
            </a:r>
            <a:r>
              <a:rPr dirty="0" sz="1000" spc="-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Proyecto</a:t>
            </a:r>
            <a:r>
              <a:rPr dirty="0" sz="100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objeto</a:t>
            </a:r>
            <a:r>
              <a:rPr dirty="0" sz="10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del </a:t>
            </a:r>
            <a:r>
              <a:rPr dirty="0" sz="1000" spc="-10">
                <a:solidFill>
                  <a:srgbClr val="181818"/>
                </a:solidFill>
                <a:latin typeface="Times New Roman"/>
                <a:cs typeface="Times New Roman"/>
              </a:rPr>
              <a:t>presente </a:t>
            </a:r>
            <a:r>
              <a:rPr dirty="0" sz="1000" spc="-10">
                <a:solidFill>
                  <a:srgbClr val="0A0A0A"/>
                </a:solidFill>
                <a:latin typeface="Times New Roman"/>
                <a:cs typeface="Times New Roman"/>
              </a:rPr>
              <a:t>CONVENIO.</a:t>
            </a:r>
            <a:endParaRPr sz="1000">
              <a:latin typeface="Times New Roman"/>
              <a:cs typeface="Times New Roman"/>
            </a:endParaRPr>
          </a:p>
          <a:p>
            <a:pPr algn="just" marL="15875" marR="22225" indent="3175">
              <a:lnSpc>
                <a:spcPct val="141700"/>
              </a:lnSpc>
              <a:spcBef>
                <a:spcPts val="1070"/>
              </a:spcBef>
            </a:pP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Asimismo,</a:t>
            </a:r>
            <a:r>
              <a:rPr dirty="0" sz="100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0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spc="515">
                <a:latin typeface="Times New Roman"/>
                <a:cs typeface="Times New Roman"/>
              </a:rPr>
              <a:t>‘CAD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EJECUTORA”</a:t>
            </a:r>
            <a:r>
              <a:rPr dirty="0" sz="1000" spc="1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compromete</a:t>
            </a:r>
            <a:r>
              <a:rPr dirty="0" sz="1000" spc="10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a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mantener</a:t>
            </a:r>
            <a:r>
              <a:rPr dirty="0" sz="1000" spc="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indemne</a:t>
            </a:r>
            <a:r>
              <a:rPr dirty="0" sz="1000" spc="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00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61616"/>
                </a:solidFill>
                <a:latin typeface="Times New Roman"/>
                <a:cs typeface="Times New Roman"/>
              </a:rPr>
              <a:t>“EL </a:t>
            </a:r>
            <a:r>
              <a:rPr dirty="0" sz="1000">
                <a:latin typeface="Times New Roman"/>
                <a:cs typeface="Times New Roman"/>
              </a:rPr>
              <a:t>FIDEICOMISO”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por</a:t>
            </a:r>
            <a:r>
              <a:rPr dirty="0" sz="1000" spc="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cualquier</a:t>
            </a:r>
            <a:r>
              <a:rPr dirty="0" sz="1000" spc="9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reclamo,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demanda,</a:t>
            </a:r>
            <a:r>
              <a:rPr dirty="0" sz="1000" spc="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sanción,</a:t>
            </a:r>
            <a:r>
              <a:rPr dirty="0" sz="100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juicio,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daíío,</a:t>
            </a:r>
            <a:r>
              <a:rPr dirty="0" sz="1000" spc="-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perdida</a:t>
            </a:r>
            <a:r>
              <a:rPr dirty="0" sz="100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A2A2A"/>
                </a:solidFill>
                <a:latin typeface="Times New Roman"/>
                <a:cs typeface="Times New Roman"/>
              </a:rPr>
              <a:t>y/o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cualquier</a:t>
            </a:r>
            <a:r>
              <a:rPr dirty="0" sz="1000" spc="2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otro</a:t>
            </a:r>
            <a:r>
              <a:rPr dirty="0" sz="1000" spc="2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concepto,</a:t>
            </a:r>
            <a:r>
              <a:rPr dirty="0" sz="1000" spc="2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incluyendo</a:t>
            </a:r>
            <a:r>
              <a:rPr dirty="0" sz="1000" spc="2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multas</a:t>
            </a:r>
            <a:r>
              <a:rPr dirty="0" sz="1000" spc="2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00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cualquier</a:t>
            </a:r>
            <a:r>
              <a:rPr dirty="0" sz="1000" spc="2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tipo,</a:t>
            </a:r>
            <a:r>
              <a:rPr dirty="0" sz="1000" spc="1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costas</a:t>
            </a:r>
            <a:r>
              <a:rPr dirty="0" sz="1000" spc="229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judicialc9</a:t>
            </a:r>
            <a:r>
              <a:rPr dirty="0" sz="1000" spc="2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 spc="-50">
                <a:solidFill>
                  <a:srgbClr val="383838"/>
                </a:solidFill>
                <a:latin typeface="Times New Roman"/>
                <a:cs typeface="Times New Roman"/>
              </a:rPr>
              <a:t>y</a:t>
            </a:r>
            <a:r>
              <a:rPr dirty="0" sz="100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honorarios</a:t>
            </a:r>
            <a:r>
              <a:rPr dirty="0" sz="1000" spc="114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00" spc="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abogados</a:t>
            </a:r>
            <a:r>
              <a:rPr dirty="0" sz="1000" spc="1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como</a:t>
            </a:r>
            <a:r>
              <a:rPr dirty="0" sz="1000" spc="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consecuencia</a:t>
            </a:r>
            <a:r>
              <a:rPr dirty="0" sz="1000" spc="1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0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la</a:t>
            </a:r>
            <a:r>
              <a:rPr dirty="0" sz="100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ejecución</a:t>
            </a:r>
            <a:r>
              <a:rPr dirty="0" sz="100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0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las</a:t>
            </a:r>
            <a:r>
              <a:rPr dirty="0" sz="100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obras</a:t>
            </a:r>
            <a:r>
              <a:rPr dirty="0" sz="100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y</a:t>
            </a:r>
            <a:r>
              <a:rPr dirty="0" sz="1000" spc="-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por</a:t>
            </a:r>
            <a:r>
              <a:rPr dirty="0" sz="1000" spc="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F1F1F"/>
                </a:solidFill>
                <a:latin typeface="Times New Roman"/>
                <a:cs typeface="Times New Roman"/>
              </a:rPr>
              <a:t>todas </a:t>
            </a:r>
            <a:r>
              <a:rPr dirty="0" sz="1000" spc="-10">
                <a:latin typeface="Times New Roman"/>
                <a:cs typeface="Times New Roman"/>
              </a:rPr>
              <a:t>aquellas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por</a:t>
            </a:r>
            <a:r>
              <a:rPr dirty="0" sz="100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las</a:t>
            </a:r>
            <a:r>
              <a:rPr dirty="0" sz="100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cuales</a:t>
            </a:r>
            <a:r>
              <a:rPr dirty="0" sz="100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dirty="0" sz="1000" spc="-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“UNIDAD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A1A1A"/>
                </a:solidFill>
                <a:latin typeface="Times New Roman"/>
                <a:cs typeface="Times New Roman"/>
              </a:rPr>
              <a:t>EJECUTORA”</a:t>
            </a:r>
            <a:r>
              <a:rPr dirty="0" sz="100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deba</a:t>
            </a:r>
            <a:r>
              <a:rPr dirty="0" sz="100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responder.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0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</a:pPr>
            <a:r>
              <a:rPr dirty="0" sz="1000" spc="-10" b="1">
                <a:solidFill>
                  <a:srgbClr val="0C0C0C"/>
                </a:solidFill>
                <a:latin typeface="Times New Roman"/>
                <a:cs typeface="Times New Roman"/>
              </a:rPr>
              <a:t>DÉCIMA</a:t>
            </a:r>
            <a:r>
              <a:rPr dirty="0" sz="1000" spc="-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161616"/>
                </a:solidFill>
                <a:latin typeface="Times New Roman"/>
                <a:cs typeface="Times New Roman"/>
              </a:rPr>
              <a:t>PRIMERA:</a:t>
            </a:r>
            <a:r>
              <a:rPr dirty="0" sz="1000" spc="4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latin typeface="Times New Roman"/>
                <a:cs typeface="Times New Roman"/>
              </a:rPr>
              <a:t>INTANGIBILIDAD</a:t>
            </a:r>
            <a:r>
              <a:rPr dirty="0" sz="1000" spc="-65" b="1"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00" spc="-4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161616"/>
                </a:solidFill>
                <a:latin typeface="Times New Roman"/>
                <a:cs typeface="Times New Roman"/>
              </a:rPr>
              <a:t>LOS</a:t>
            </a:r>
            <a:r>
              <a:rPr dirty="0" sz="1000" spc="-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FONDOS</a:t>
            </a:r>
            <a:endParaRPr sz="1000">
              <a:latin typeface="Times New Roman"/>
              <a:cs typeface="Times New Roman"/>
            </a:endParaRPr>
          </a:p>
          <a:p>
            <a:pPr algn="just" marL="24130" marR="15240" indent="-2540">
              <a:lnSpc>
                <a:spcPct val="142800"/>
              </a:lnSpc>
              <a:spcBef>
                <a:spcPts val="965"/>
              </a:spcBef>
            </a:pP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La</a:t>
            </a:r>
            <a:r>
              <a:rPr dirty="0" sz="100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81818"/>
                </a:solidFill>
                <a:latin typeface="Times New Roman"/>
                <a:cs typeface="Times New Roman"/>
              </a:rPr>
              <a:t>“UNIDAD</a:t>
            </a:r>
            <a:r>
              <a:rPr dirty="0" sz="100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EJECUTORA”</a:t>
            </a:r>
            <a:r>
              <a:rPr dirty="0" sz="1000" spc="11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deberá</a:t>
            </a:r>
            <a:r>
              <a:rPr dirty="0" sz="100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C1C1C"/>
                </a:solidFill>
                <a:latin typeface="Times New Roman"/>
                <a:cs typeface="Times New Roman"/>
              </a:rPr>
              <a:t>registrar,</a:t>
            </a:r>
            <a:r>
              <a:rPr dirty="0" sz="100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sin</a:t>
            </a:r>
            <a:r>
              <a:rPr dirty="0" sz="100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pe</a:t>
            </a:r>
            <a:r>
              <a:rPr dirty="0" sz="1000" spc="2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uicio</a:t>
            </a:r>
            <a:r>
              <a:rPr dirty="0" sz="100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00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cumplir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con</a:t>
            </a:r>
            <a:r>
              <a:rPr dirty="0" sz="100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todas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F1F1F"/>
                </a:solidFill>
                <a:latin typeface="Times New Roman"/>
                <a:cs typeface="Times New Roman"/>
              </a:rPr>
              <a:t>las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normas</a:t>
            </a:r>
            <a:r>
              <a:rPr dirty="0" sz="1000" spc="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vigentes,</a:t>
            </a:r>
            <a:r>
              <a:rPr dirty="0" sz="100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los</a:t>
            </a:r>
            <a:r>
              <a:rPr dirty="0" sz="1000" spc="-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depósitos</a:t>
            </a:r>
            <a:r>
              <a:rPr dirty="0" sz="100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en</a:t>
            </a:r>
            <a:r>
              <a:rPr dirty="0" sz="100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los</a:t>
            </a:r>
            <a:r>
              <a:rPr dirty="0" sz="100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libros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contables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como</a:t>
            </a:r>
            <a:r>
              <a:rPr dirty="0" sz="100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81818"/>
                </a:solidFill>
                <a:latin typeface="Times New Roman"/>
                <a:cs typeface="Times New Roman"/>
              </a:rPr>
              <a:t>transferencia</a:t>
            </a:r>
            <a:r>
              <a:rPr dirty="0" sz="100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recibida</a:t>
            </a:r>
            <a:r>
              <a:rPr dirty="0" sz="100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0C0C0C"/>
                </a:solidFill>
                <a:latin typeface="Times New Roman"/>
                <a:cs typeface="Times New Roman"/>
              </a:rPr>
              <a:t>de </a:t>
            </a:r>
            <a:r>
              <a:rPr dirty="0" sz="1000">
                <a:latin typeface="Times New Roman"/>
                <a:cs typeface="Times New Roman"/>
              </a:rPr>
              <a:t>“EL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FIDEICOMISO”,</a:t>
            </a:r>
            <a:r>
              <a:rPr dirty="0" sz="100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000" spc="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manera</a:t>
            </a:r>
            <a:r>
              <a:rPr dirty="0" sz="1000" spc="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0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garantizar</a:t>
            </a:r>
            <a:r>
              <a:rPr dirty="0" sz="1000" spc="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la</a:t>
            </a:r>
            <a:r>
              <a:rPr dirty="0" sz="1000" spc="-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intangibilidad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y</a:t>
            </a:r>
            <a:r>
              <a:rPr dirty="0" sz="100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C1C1C"/>
                </a:solidFill>
                <a:latin typeface="Times New Roman"/>
                <a:cs typeface="Times New Roman"/>
              </a:rPr>
              <a:t>correcta</a:t>
            </a:r>
            <a:r>
              <a:rPr dirty="0" sz="10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aplicación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00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61616"/>
                </a:solidFill>
                <a:latin typeface="Times New Roman"/>
                <a:cs typeface="Times New Roman"/>
              </a:rPr>
              <a:t>tales</a:t>
            </a:r>
            <a:r>
              <a:rPr dirty="0" sz="100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33333"/>
                </a:solidFill>
                <a:latin typeface="Times New Roman"/>
                <a:cs typeface="Times New Roman"/>
              </a:rPr>
              <a:t>sumas</a:t>
            </a:r>
            <a:r>
              <a:rPr dirty="0" sz="1000" spc="-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000" spc="-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dinero.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0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</a:pP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DÉCIMA</a:t>
            </a:r>
            <a:r>
              <a:rPr dirty="0" sz="100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SEGUNDA:</a:t>
            </a:r>
            <a:r>
              <a:rPr dirty="0" sz="1000" spc="1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E0E0E"/>
                </a:solidFill>
                <a:latin typeface="Times New Roman"/>
                <a:cs typeface="Times New Roman"/>
              </a:rPr>
              <a:t>INCUMPLIMIENTO</a:t>
            </a:r>
            <a:endParaRPr sz="1000">
              <a:latin typeface="Times New Roman"/>
              <a:cs typeface="Times New Roman"/>
            </a:endParaRPr>
          </a:p>
          <a:p>
            <a:pPr algn="just" marL="27940" marR="15875" indent="1270">
              <a:lnSpc>
                <a:spcPct val="144500"/>
              </a:lnSpc>
              <a:spcBef>
                <a:spcPts val="760"/>
              </a:spcBef>
            </a:pP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Eii</a:t>
            </a:r>
            <a:r>
              <a:rPr dirty="0" sz="1000" spc="3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caso</a:t>
            </a:r>
            <a:r>
              <a:rPr dirty="0" sz="1000" spc="3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incumplimiento</a:t>
            </a:r>
            <a:r>
              <a:rPr dirty="0" sz="1000" spc="2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000" spc="3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parte</a:t>
            </a:r>
            <a:r>
              <a:rPr dirty="0" sz="1000" spc="3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000" spc="3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la</a:t>
            </a:r>
            <a:r>
              <a:rPr dirty="0" sz="1000" spc="3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“UNIDAD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80808"/>
                </a:solidFill>
                <a:latin typeface="Times New Roman"/>
                <a:cs typeface="Times New Roman"/>
              </a:rPr>
              <a:t>EIECUTORA”</a:t>
            </a:r>
            <a:r>
              <a:rPr dirty="0" sz="1000" spc="39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3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0C0C0C"/>
                </a:solidFill>
                <a:latin typeface="Times New Roman"/>
                <a:cs typeface="Times New Roman"/>
              </a:rPr>
              <a:t>las </a:t>
            </a:r>
            <a:r>
              <a:rPr dirty="0" sz="1000">
                <a:latin typeface="Times New Roman"/>
                <a:cs typeface="Times New Roman"/>
              </a:rPr>
              <a:t>obligaciones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que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B2B2B"/>
                </a:solidFill>
                <a:latin typeface="Times New Roman"/>
                <a:cs typeface="Times New Roman"/>
              </a:rPr>
              <a:t>asume</a:t>
            </a:r>
            <a:r>
              <a:rPr dirty="0" sz="1000" spc="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por</a:t>
            </a:r>
            <a:r>
              <a:rPr dirty="0" sz="100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el</a:t>
            </a:r>
            <a:r>
              <a:rPr dirty="0" sz="1000" spc="-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presente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CONVENIO,</a:t>
            </a:r>
            <a:r>
              <a:rPr dirty="0" sz="100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el</a:t>
            </a:r>
            <a:r>
              <a:rPr dirty="0" sz="10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“COMITÉ”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2F2F2F"/>
                </a:solidFill>
                <a:latin typeface="Times New Roman"/>
                <a:cs typeface="Times New Roman"/>
              </a:rPr>
              <a:t>podrá</a:t>
            </a:r>
            <a:r>
              <a:rPr dirty="0" sz="100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51515"/>
                </a:solidFill>
                <a:latin typeface="Times New Roman"/>
                <a:cs typeface="Times New Roman"/>
              </a:rPr>
              <a:t>suspender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los</a:t>
            </a:r>
            <a:r>
              <a:rPr dirty="0" sz="1000" spc="2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F2F2F"/>
                </a:solidFill>
                <a:latin typeface="Times New Roman"/>
                <a:cs typeface="Times New Roman"/>
              </a:rPr>
              <a:t>pagos</a:t>
            </a:r>
            <a:r>
              <a:rPr dirty="0" sz="1000" spc="2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hasta</a:t>
            </a:r>
            <a:r>
              <a:rPr dirty="0" sz="1000" spc="229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tanto</a:t>
            </a:r>
            <a:r>
              <a:rPr dirty="0" sz="1000" spc="2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se</a:t>
            </a:r>
            <a:r>
              <a:rPr dirty="0" sz="1000" spc="1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subsane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el</a:t>
            </a:r>
            <a:r>
              <a:rPr dirty="0" sz="1000" spc="2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incumplimiento</a:t>
            </a:r>
            <a:r>
              <a:rPr dirty="0" sz="1000" spc="1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sz="1000" spc="1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declarar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unilateralmente</a:t>
            </a:r>
            <a:r>
              <a:rPr dirty="0" sz="1000" spc="1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0C0C0C"/>
                </a:solidFill>
                <a:latin typeface="Times New Roman"/>
                <a:cs typeface="Times New Roman"/>
              </a:rPr>
              <a:t>la </a:t>
            </a:r>
            <a:r>
              <a:rPr dirty="0" sz="1000" spc="-10">
                <a:solidFill>
                  <a:srgbClr val="1D1D1D"/>
                </a:solidFill>
                <a:latin typeface="Times New Roman"/>
                <a:cs typeface="Times New Roman"/>
              </a:rPr>
              <a:t>caducidad</a:t>
            </a:r>
            <a:r>
              <a:rPr dirty="0" sz="1000" spc="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00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la</a:t>
            </a:r>
            <a:r>
              <a:rPr dirty="0" sz="10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C0C0C"/>
                </a:solidFill>
                <a:latin typeface="Times New Roman"/>
                <a:cs typeface="Times New Roman"/>
              </a:rPr>
              <a:t>asistencia</a:t>
            </a:r>
            <a:r>
              <a:rPr dirty="0" sz="100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81818"/>
                </a:solidFill>
                <a:latin typeface="Times New Roman"/>
                <a:cs typeface="Times New Roman"/>
              </a:rPr>
              <a:t>financiera.</a:t>
            </a:r>
            <a:endParaRPr sz="1000">
              <a:latin typeface="Times New Roman"/>
              <a:cs typeface="Times New Roman"/>
            </a:endParaRPr>
          </a:p>
          <a:p>
            <a:pPr algn="just" marL="31750" marR="20320" indent="1905">
              <a:lnSpc>
                <a:spcPct val="141100"/>
              </a:lnSpc>
              <a:spcBef>
                <a:spcPts val="800"/>
              </a:spcBef>
            </a:pP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La</a:t>
            </a:r>
            <a:r>
              <a:rPr dirty="0" sz="1000" spc="2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mora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se</a:t>
            </a:r>
            <a:r>
              <a:rPr dirty="0" sz="1000" spc="2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C0C0C"/>
                </a:solidFill>
                <a:latin typeface="Times New Roman"/>
                <a:cs typeface="Times New Roman"/>
              </a:rPr>
              <a:t>producirá</a:t>
            </a:r>
            <a:r>
              <a:rPr dirty="0" sz="1000" spc="2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1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pleno</a:t>
            </a:r>
            <a:r>
              <a:rPr dirty="0" sz="1000" spc="2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E0E0E"/>
                </a:solidFill>
                <a:latin typeface="Times New Roman"/>
                <a:cs typeface="Times New Roman"/>
              </a:rPr>
              <a:t>derecho</a:t>
            </a:r>
            <a:r>
              <a:rPr dirty="0" sz="1000" spc="2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por</a:t>
            </a:r>
            <a:r>
              <a:rPr dirty="0" sz="1000" spc="1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el</a:t>
            </a:r>
            <a:r>
              <a:rPr dirty="0" sz="1000" spc="17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51515"/>
                </a:solidFill>
                <a:latin typeface="Times New Roman"/>
                <a:cs typeface="Times New Roman"/>
              </a:rPr>
              <a:t>mero</a:t>
            </a:r>
            <a:r>
              <a:rPr dirty="0" sz="1000" spc="1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11111"/>
                </a:solidFill>
                <a:latin typeface="Times New Roman"/>
                <a:cs typeface="Times New Roman"/>
              </a:rPr>
              <a:t>vencimiento</a:t>
            </a:r>
            <a:r>
              <a:rPr dirty="0" sz="1000" spc="25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13131"/>
                </a:solidFill>
                <a:latin typeface="Times New Roman"/>
                <a:cs typeface="Times New Roman"/>
              </a:rPr>
              <a:t>del</a:t>
            </a:r>
            <a:r>
              <a:rPr dirty="0" sz="1000" spc="2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plazo,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131313"/>
                </a:solidFill>
                <a:latin typeface="Times New Roman"/>
                <a:cs typeface="Times New Roman"/>
              </a:rPr>
              <a:t>ein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necesidad</a:t>
            </a:r>
            <a:r>
              <a:rPr dirty="0" sz="100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000" spc="-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interpolación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previa </a:t>
            </a:r>
            <a:r>
              <a:rPr dirty="0" sz="1000" spc="-10">
                <a:solidFill>
                  <a:srgbClr val="242424"/>
                </a:solidFill>
                <a:latin typeface="Times New Roman"/>
                <a:cs typeface="Times New Roman"/>
              </a:rPr>
              <a:t>alguna.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Times New Roman"/>
              <a:cs typeface="Times New Roman"/>
            </a:endParaRPr>
          </a:p>
          <a:p>
            <a:pPr marL="34925">
              <a:lnSpc>
                <a:spcPct val="100000"/>
              </a:lnSpc>
              <a:spcBef>
                <a:spcPts val="5"/>
              </a:spcBef>
            </a:pPr>
            <a:r>
              <a:rPr dirty="0" sz="1000" spc="-20" b="1">
                <a:solidFill>
                  <a:srgbClr val="131313"/>
                </a:solidFill>
                <a:latin typeface="Times New Roman"/>
                <a:cs typeface="Times New Roman"/>
              </a:rPr>
              <a:t>DÉCIMA</a:t>
            </a:r>
            <a:r>
              <a:rPr dirty="0" sz="1000" spc="-4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TERCERA:</a:t>
            </a:r>
            <a:r>
              <a:rPr dirty="0" sz="1000" b="1"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131313"/>
                </a:solidFill>
                <a:latin typeface="Times New Roman"/>
                <a:cs typeface="Times New Roman"/>
              </a:rPr>
              <a:t>ENTRE€íA</a:t>
            </a:r>
            <a:r>
              <a:rPr dirty="0" sz="1000" spc="-2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00" spc="-3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Times New Roman"/>
                <a:cs typeface="Times New Roman"/>
              </a:rPr>
              <a:t>INMUEBLE</a:t>
            </a:r>
            <a:endParaRPr sz="1000">
              <a:latin typeface="Times New Roman"/>
              <a:cs typeface="Times New Roman"/>
            </a:endParaRPr>
          </a:p>
          <a:p>
            <a:pPr marL="242570" marR="5080" indent="-205740">
              <a:lnSpc>
                <a:spcPct val="143600"/>
              </a:lnSpc>
              <a:spcBef>
                <a:spcPts val="770"/>
              </a:spcBef>
              <a:tabLst>
                <a:tab pos="492759" algn="l"/>
              </a:tabLst>
            </a:pP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En</a:t>
            </a:r>
            <a:r>
              <a:rPr dirty="0" sz="1000" spc="2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caso</a:t>
            </a:r>
            <a:r>
              <a:rPr dirty="0" sz="1000" spc="3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000" spc="3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incumplimiento</a:t>
            </a:r>
            <a:r>
              <a:rPr dirty="0" sz="1000" spc="2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reiterado</a:t>
            </a:r>
            <a:r>
              <a:rPr dirty="0" sz="1000" spc="3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000" spc="3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injustificado</a:t>
            </a:r>
            <a:r>
              <a:rPr dirty="0" sz="1000" spc="3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por</a:t>
            </a:r>
            <a:r>
              <a:rPr dirty="0" sz="1000" spc="2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parte</a:t>
            </a:r>
            <a:r>
              <a:rPr dirty="0" sz="100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000" spc="2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la</a:t>
            </a:r>
            <a:r>
              <a:rPr dirty="0" sz="1000" spc="2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A1A1A"/>
                </a:solidFill>
                <a:latin typeface="Times New Roman"/>
                <a:cs typeface="Times New Roman"/>
              </a:rPr>
              <a:t>UNIDAD </a:t>
            </a:r>
            <a:r>
              <a:rPr dirty="0" sz="1000" spc="-50">
                <a:solidFill>
                  <a:srgbClr val="2D2D2D"/>
                </a:solidFill>
                <a:latin typeface="Times New Roman"/>
                <a:cs typeface="Times New Roman"/>
              </a:rPr>
              <a:t>C</a:t>
            </a: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	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ORA</a:t>
            </a:r>
            <a:r>
              <a:rPr dirty="0" sz="1000" spc="1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0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80808"/>
                </a:solidFill>
                <a:latin typeface="Times New Roman"/>
                <a:cs typeface="Times New Roman"/>
              </a:rPr>
              <a:t>cualquiera</a:t>
            </a:r>
            <a:r>
              <a:rPr dirty="0" sz="1000" spc="1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00" spc="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las</a:t>
            </a:r>
            <a:r>
              <a:rPr dirty="0" sz="100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0F0F0F"/>
                </a:solidFill>
                <a:latin typeface="Times New Roman"/>
                <a:cs typeface="Times New Roman"/>
              </a:rPr>
              <a:t>obligaciones</a:t>
            </a:r>
            <a:r>
              <a:rPr dirty="0" sz="1000" spc="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43434"/>
                </a:solidFill>
                <a:latin typeface="Times New Roman"/>
                <a:cs typeface="Times New Roman"/>
              </a:rPr>
              <a:t>que</a:t>
            </a:r>
            <a:r>
              <a:rPr dirty="0" sz="1000" spc="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asume</a:t>
            </a:r>
            <a:r>
              <a:rPr dirty="0" sz="1000" spc="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por</a:t>
            </a:r>
            <a:r>
              <a:rPr dirty="0" sz="100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este</a:t>
            </a:r>
            <a:r>
              <a:rPr dirty="0" sz="100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CONVENIO,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262626"/>
                </a:solidFill>
                <a:latin typeface="Times New Roman"/>
                <a:cs typeface="Times New Roman"/>
              </a:rPr>
              <a:t>el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47993" y="9716838"/>
            <a:ext cx="960755" cy="259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040"/>
              </a:lnSpc>
              <a:spcBef>
                <a:spcPts val="95"/>
              </a:spcBef>
            </a:pPr>
            <a:r>
              <a:rPr dirty="0" sz="900">
                <a:solidFill>
                  <a:srgbClr val="0C0C0C"/>
                </a:solidFill>
                <a:latin typeface="Times New Roman"/>
                <a:cs typeface="Times New Roman"/>
              </a:rPr>
              <a:t>Ñiveio</a:t>
            </a:r>
            <a:r>
              <a:rPr dirty="0" sz="90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Lodoli</a:t>
            </a:r>
            <a:r>
              <a:rPr dirty="0" sz="900" spc="105">
                <a:latin typeface="Times New Roman"/>
                <a:cs typeface="Times New Roman"/>
              </a:rPr>
              <a:t> </a:t>
            </a:r>
            <a:r>
              <a:rPr dirty="0" sz="900">
                <a:solidFill>
                  <a:srgbClr val="3F3F3F"/>
                </a:solidFill>
                <a:latin typeface="Times New Roman"/>
                <a:cs typeface="Times New Roman"/>
              </a:rPr>
              <a:t>J</a:t>
            </a:r>
            <a:r>
              <a:rPr dirty="0" sz="900" spc="2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900" spc="-25">
                <a:solidFill>
                  <a:srgbClr val="3F3F3F"/>
                </a:solidFill>
                <a:latin typeface="Times New Roman"/>
                <a:cs typeface="Times New Roman"/>
              </a:rPr>
              <a:t>tgc</a:t>
            </a:r>
            <a:endParaRPr sz="900">
              <a:latin typeface="Times New Roman"/>
              <a:cs typeface="Times New Roman"/>
            </a:endParaRPr>
          </a:p>
          <a:p>
            <a:pPr algn="ctr" marL="26670">
              <a:lnSpc>
                <a:spcPts val="800"/>
              </a:lnSpc>
            </a:pPr>
            <a:r>
              <a:rPr dirty="0" sz="700" spc="-40">
                <a:latin typeface="Times New Roman"/>
                <a:cs typeface="Times New Roman"/>
              </a:rPr>
              <a:t>ONI</a:t>
            </a:r>
            <a:r>
              <a:rPr dirty="0" sz="700" spc="65">
                <a:latin typeface="Times New Roman"/>
                <a:cs typeface="Times New Roman"/>
              </a:rPr>
              <a:t> </a:t>
            </a:r>
            <a:r>
              <a:rPr dirty="0" sz="700" spc="-10" b="1">
                <a:solidFill>
                  <a:srgbClr val="0C0C0C"/>
                </a:solidFill>
                <a:latin typeface="Times New Roman"/>
                <a:cs typeface="Times New Roman"/>
              </a:rPr>
              <a:t>33.242.916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99420" y="9683394"/>
            <a:ext cx="4491990" cy="188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3770629" algn="l"/>
              </a:tabLst>
            </a:pPr>
            <a:r>
              <a:rPr dirty="0" baseline="-5555" sz="1500" spc="-202">
                <a:latin typeface="Times New Roman"/>
                <a:cs typeface="Times New Roman"/>
              </a:rPr>
              <a:t>i</a:t>
            </a:r>
            <a:r>
              <a:rPr dirty="0" baseline="-5555" sz="1500" spc="-30">
                <a:latin typeface="Times New Roman"/>
                <a:cs typeface="Times New Roman"/>
              </a:rPr>
              <a:t> </a:t>
            </a:r>
            <a:r>
              <a:rPr dirty="0" baseline="-5555" sz="1500">
                <a:solidFill>
                  <a:srgbClr val="0A0A0A"/>
                </a:solidFill>
                <a:latin typeface="Times New Roman"/>
                <a:cs typeface="Times New Roman"/>
              </a:rPr>
              <a:t>s</a:t>
            </a:r>
            <a:r>
              <a:rPr dirty="0" baseline="-5555" sz="1500" spc="3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baseline="-5555" sz="1500" spc="-75">
                <a:solidFill>
                  <a:srgbClr val="1D1D1D"/>
                </a:solidFill>
                <a:latin typeface="Times New Roman"/>
                <a:cs typeface="Times New Roman"/>
              </a:rPr>
              <a:t>.</a:t>
            </a:r>
            <a:r>
              <a:rPr dirty="0" baseline="-5555" sz="1500">
                <a:solidFill>
                  <a:srgbClr val="1D1D1D"/>
                </a:solidFill>
                <a:latin typeface="Times New Roman"/>
                <a:cs typeface="Times New Roman"/>
              </a:rPr>
              <a:t>	</a:t>
            </a:r>
            <a:r>
              <a:rPr dirty="0" baseline="-2645" sz="1575">
                <a:solidFill>
                  <a:srgbClr val="1A1A1A"/>
                </a:solidFill>
                <a:latin typeface="Times New Roman"/>
                <a:cs typeface="Times New Roman"/>
              </a:rPr>
              <a:t>casc</a:t>
            </a:r>
            <a:r>
              <a:rPr dirty="0" baseline="2645" sz="1575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baseline="2645" sz="1575" spc="262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Fabián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69244" y="9824557"/>
            <a:ext cx="695960" cy="2489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>
              <a:lnSpc>
                <a:spcPts val="775"/>
              </a:lnSpc>
              <a:spcBef>
                <a:spcPts val="125"/>
              </a:spcBef>
            </a:pPr>
            <a:r>
              <a:rPr dirty="0" baseline="3968" sz="1050" spc="-225">
                <a:solidFill>
                  <a:srgbClr val="111111"/>
                </a:solidFill>
                <a:latin typeface="Comic Sans MS"/>
                <a:cs typeface="Comic Sans MS"/>
              </a:rPr>
              <a:t>gNT</a:t>
            </a:r>
            <a:r>
              <a:rPr dirty="0" baseline="3968" sz="1050" spc="225">
                <a:solidFill>
                  <a:srgbClr val="111111"/>
                </a:solidFill>
                <a:latin typeface="Comic Sans MS"/>
                <a:cs typeface="Comic Sans MS"/>
              </a:rPr>
              <a:t> </a:t>
            </a:r>
            <a:r>
              <a:rPr dirty="0" sz="700" spc="-30">
                <a:latin typeface="Comic Sans MS"/>
                <a:cs typeface="Comic Sans MS"/>
              </a:rPr>
              <a:t>25.378</a:t>
            </a:r>
            <a:r>
              <a:rPr dirty="0" baseline="7936" sz="1050" spc="-44">
                <a:latin typeface="Comic Sans MS"/>
                <a:cs typeface="Comic Sans MS"/>
              </a:rPr>
              <a:t>.</a:t>
            </a:r>
            <a:r>
              <a:rPr dirty="0" baseline="3968" sz="1050" spc="-44">
                <a:solidFill>
                  <a:srgbClr val="1A1A1A"/>
                </a:solidFill>
                <a:latin typeface="Comic Sans MS"/>
                <a:cs typeface="Comic Sans MS"/>
              </a:rPr>
              <a:t>E</a:t>
            </a:r>
            <a:r>
              <a:rPr dirty="0" baseline="3968" sz="1050" spc="-82">
                <a:solidFill>
                  <a:srgbClr val="1A1A1A"/>
                </a:solidFill>
                <a:latin typeface="Comic Sans MS"/>
                <a:cs typeface="Comic Sans MS"/>
              </a:rPr>
              <a:t> </a:t>
            </a:r>
            <a:r>
              <a:rPr dirty="0" baseline="3968" sz="1050" spc="-172">
                <a:solidFill>
                  <a:srgbClr val="2A2A2A"/>
                </a:solidFill>
                <a:latin typeface="Comic Sans MS"/>
                <a:cs typeface="Comic Sans MS"/>
              </a:rPr>
              <a:t>\</a:t>
            </a:r>
            <a:r>
              <a:rPr dirty="0" baseline="3968" sz="1050" spc="-150">
                <a:solidFill>
                  <a:srgbClr val="2A2A2A"/>
                </a:solidFill>
                <a:latin typeface="Comic Sans MS"/>
                <a:cs typeface="Comic Sans MS"/>
              </a:rPr>
              <a:t> </a:t>
            </a:r>
            <a:r>
              <a:rPr dirty="0" baseline="3968" sz="1050" spc="-75">
                <a:solidFill>
                  <a:srgbClr val="0F0F0F"/>
                </a:solidFill>
                <a:latin typeface="Comic Sans MS"/>
                <a:cs typeface="Comic Sans MS"/>
              </a:rPr>
              <a:t>7</a:t>
            </a:r>
            <a:endParaRPr baseline="3968" sz="1050">
              <a:latin typeface="Comic Sans MS"/>
              <a:cs typeface="Comic Sans MS"/>
            </a:endParaRPr>
          </a:p>
          <a:p>
            <a:pPr algn="ctr" marL="9525">
              <a:lnSpc>
                <a:spcPts val="955"/>
              </a:lnSpc>
            </a:pPr>
            <a:r>
              <a:rPr dirty="0" sz="850" spc="-10">
                <a:solidFill>
                  <a:srgbClr val="161616"/>
                </a:solidFill>
                <a:latin typeface="Comic Sans MS"/>
                <a:cs typeface="Comic Sans MS"/>
              </a:rPr>
              <a:t>Tasora‹o</a:t>
            </a:r>
            <a:endParaRPr sz="85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brando cuello</dc:creator>
  <dcterms:created xsi:type="dcterms:W3CDTF">2025-10-21T10:19:14Z</dcterms:created>
  <dcterms:modified xsi:type="dcterms:W3CDTF">2025-10-21T10:19:14Z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2023-03-09T00:00:00Z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2025-10-21T00:00:00Z</vt:filetime>
  </property>
  <property fmtid="{D5CDD505-2E9C-101B-9397-08002B2CF9AE}" pid="5" name="Producer">
    <vt:lpwstr>Microsoft® Word 2019</vt:lpwstr>
  </property>
</Properties>
</file>