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118104"/>
            <a:ext cx="6611937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5632704"/>
            <a:ext cx="5445125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937" y="2313432"/>
            <a:ext cx="3383756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6056" y="2313432"/>
            <a:ext cx="3383756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02336"/>
            <a:ext cx="7000875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313432"/>
            <a:ext cx="7000875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4775" y="9354312"/>
            <a:ext cx="2489200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937" y="9354312"/>
            <a:ext cx="178911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900042" y="9651463"/>
            <a:ext cx="774700" cy="18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5886" y="978408"/>
            <a:ext cx="504967" cy="77266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85589" y="5241035"/>
            <a:ext cx="6281420" cy="0"/>
          </a:xfrm>
          <a:custGeom>
            <a:avLst/>
            <a:gdLst/>
            <a:ahLst/>
            <a:cxnLst/>
            <a:rect l="l" t="t" r="r" b="b"/>
            <a:pathLst>
              <a:path w="6281420" h="0">
                <a:moveTo>
                  <a:pt x="0" y="0"/>
                </a:moveTo>
                <a:lnTo>
                  <a:pt x="6281010" y="0"/>
                </a:lnTo>
              </a:path>
            </a:pathLst>
          </a:custGeom>
          <a:ln w="9144">
            <a:solidFill>
              <a:srgbClr val="69696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401" y="7155180"/>
            <a:ext cx="2292827" cy="1188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41167" y="9761219"/>
            <a:ext cx="950795" cy="12344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847387" y="1971802"/>
            <a:ext cx="4349115" cy="684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2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G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 O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 V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 R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S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320"/>
              </a:lnSpc>
            </a:pPr>
            <a:r>
              <a:rPr dirty="0" sz="1150" spc="-10">
                <a:latin typeface="Times New Roman"/>
                <a:cs typeface="Times New Roman"/>
              </a:rPr>
              <a:t>2023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Año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20">
                <a:latin typeface="Times New Roman"/>
                <a:cs typeface="Times New Roman"/>
              </a:rPr>
              <a:t> democracia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Argentina</a:t>
            </a:r>
            <a:endParaRPr sz="1150">
              <a:latin typeface="Times New Roman"/>
              <a:cs typeface="Times New Roman"/>
            </a:endParaRPr>
          </a:p>
          <a:p>
            <a:pPr algn="ctr" marL="10795">
              <a:lnSpc>
                <a:spcPct val="100000"/>
              </a:lnSpc>
              <a:spcBef>
                <a:spcPts val="1225"/>
              </a:spcBef>
            </a:pPr>
            <a:r>
              <a:rPr dirty="0" sz="1100" spc="-20">
                <a:latin typeface="Times New Roman"/>
                <a:cs typeface="Times New Roman"/>
              </a:rPr>
              <a:t>Nota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1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80788" y="3116580"/>
            <a:ext cx="32067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Número:</a:t>
            </a:r>
            <a:r>
              <a:rPr dirty="0" sz="1100" spc="240">
                <a:latin typeface="Times New Roman"/>
                <a:cs typeface="Times New Roman"/>
              </a:rPr>
              <a:t>  </a:t>
            </a:r>
            <a:r>
              <a:rPr dirty="0" sz="1100" spc="-10">
                <a:latin typeface="Times New Roman"/>
                <a:cs typeface="Times New Roman"/>
              </a:rPr>
              <a:t>NO-2023-22169498-GDEBA-SDAEDGCYE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72029" y="4003547"/>
            <a:ext cx="3188970" cy="1007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Referencia: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SISU-</a:t>
            </a:r>
            <a:r>
              <a:rPr dirty="0" sz="1100">
                <a:latin typeface="Times New Roman"/>
                <a:cs typeface="Times New Roman"/>
              </a:rPr>
              <a:t>Nota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Apto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Tecnico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Cañuelas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marL="13970" marR="530225" indent="-635">
              <a:lnSpc>
                <a:spcPct val="193600"/>
              </a:lnSpc>
            </a:pPr>
            <a:r>
              <a:rPr dirty="0" sz="1100">
                <a:latin typeface="Times New Roman"/>
                <a:cs typeface="Times New Roman"/>
              </a:rPr>
              <a:t>A: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Andrea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Silvana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Bardone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(DPRODGCYE), </a:t>
            </a:r>
            <a:r>
              <a:rPr dirty="0" sz="1100">
                <a:latin typeface="Times New Roman"/>
                <a:cs typeface="Times New Roman"/>
              </a:rPr>
              <a:t>Con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Copia</a:t>
            </a:r>
            <a:r>
              <a:rPr dirty="0" sz="1100" spc="2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72029" y="5452871"/>
            <a:ext cx="6517005" cy="1194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mi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mayor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consideración: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100">
              <a:latin typeface="Times New Roman"/>
              <a:cs typeface="Times New Roman"/>
            </a:endParaRPr>
          </a:p>
          <a:p>
            <a:pPr marL="13335" marR="5080" indent="3175">
              <a:lnSpc>
                <a:spcPts val="1400"/>
              </a:lnSpc>
            </a:pPr>
            <a:r>
              <a:rPr dirty="0" sz="1250" spc="-10">
                <a:latin typeface="Arial MT"/>
                <a:cs typeface="Arial MT"/>
              </a:rPr>
              <a:t>Se</a:t>
            </a:r>
            <a:r>
              <a:rPr dirty="0" sz="1250" spc="-80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adjunta</a:t>
            </a:r>
            <a:r>
              <a:rPr dirty="0" sz="1250" spc="-50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Nota</a:t>
            </a:r>
            <a:r>
              <a:rPr dirty="0" sz="1250" spc="-60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de</a:t>
            </a:r>
            <a:r>
              <a:rPr dirty="0" sz="1250" spc="-55">
                <a:latin typeface="Arial MT"/>
                <a:cs typeface="Arial MT"/>
              </a:rPr>
              <a:t> </a:t>
            </a:r>
            <a:r>
              <a:rPr dirty="0" sz="1250" spc="-50">
                <a:latin typeface="Arial MT"/>
                <a:cs typeface="Arial MT"/>
              </a:rPr>
              <a:t>Apto</a:t>
            </a:r>
            <a:r>
              <a:rPr dirty="0" sz="1250" spc="-40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Tecnico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para</a:t>
            </a:r>
            <a:r>
              <a:rPr dirty="0" sz="1250">
                <a:latin typeface="Arial MT"/>
                <a:cs typeface="Arial MT"/>
              </a:rPr>
              <a:t> </a:t>
            </a:r>
            <a:r>
              <a:rPr dirty="0" sz="1250" spc="-25">
                <a:latin typeface="Arial MT"/>
                <a:cs typeface="Arial MT"/>
              </a:rPr>
              <a:t>Obras</a:t>
            </a:r>
            <a:r>
              <a:rPr dirty="0" sz="1250" spc="-45">
                <a:latin typeface="Arial MT"/>
                <a:cs typeface="Arial MT"/>
              </a:rPr>
              <a:t> </a:t>
            </a:r>
            <a:r>
              <a:rPr dirty="0" sz="1250" spc="-60">
                <a:latin typeface="Arial MT"/>
                <a:cs typeface="Arial MT"/>
              </a:rPr>
              <a:t>a</a:t>
            </a:r>
            <a:r>
              <a:rPr dirty="0" sz="1250" spc="-35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ejecutar</a:t>
            </a:r>
            <a:r>
              <a:rPr dirty="0" sz="1250" spc="-15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en</a:t>
            </a:r>
            <a:r>
              <a:rPr dirty="0" sz="1250" spc="-6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el</a:t>
            </a:r>
            <a:r>
              <a:rPr dirty="0" sz="1250" spc="-55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Distrito</a:t>
            </a:r>
            <a:r>
              <a:rPr dirty="0" sz="1250" spc="-5"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de</a:t>
            </a:r>
            <a:r>
              <a:rPr dirty="0" sz="1250" spc="-40"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CAñUELAS,</a:t>
            </a:r>
            <a:r>
              <a:rPr dirty="0" sz="1250" spc="20"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solicitadas </a:t>
            </a:r>
            <a:r>
              <a:rPr dirty="0" sz="1250">
                <a:latin typeface="Arial MT"/>
                <a:cs typeface="Arial MT"/>
              </a:rPr>
              <a:t>por</a:t>
            </a:r>
            <a:r>
              <a:rPr dirty="0" sz="1250" spc="-75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la</a:t>
            </a:r>
            <a:r>
              <a:rPr dirty="0" sz="1250" spc="-55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Secretaria</a:t>
            </a:r>
            <a:r>
              <a:rPr dirty="0" sz="1250" spc="-15">
                <a:latin typeface="Arial MT"/>
                <a:cs typeface="Arial MT"/>
              </a:rPr>
              <a:t> </a:t>
            </a:r>
            <a:r>
              <a:rPr dirty="0" sz="1250" spc="-45">
                <a:latin typeface="Arial MT"/>
                <a:cs typeface="Arial MT"/>
              </a:rPr>
              <a:t>de</a:t>
            </a:r>
            <a:r>
              <a:rPr dirty="0" sz="1250" spc="-40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Integracion</a:t>
            </a:r>
            <a:r>
              <a:rPr dirty="0" sz="1250" spc="35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Socio</a:t>
            </a:r>
            <a:r>
              <a:rPr dirty="0" sz="1250" spc="20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Urbana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del</a:t>
            </a:r>
            <a:r>
              <a:rPr dirty="0" sz="1250" spc="-35">
                <a:latin typeface="Arial MT"/>
                <a:cs typeface="Arial MT"/>
              </a:rPr>
              <a:t> Ministerio</a:t>
            </a:r>
            <a:r>
              <a:rPr dirty="0" sz="1250" spc="15"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de</a:t>
            </a:r>
            <a:r>
              <a:rPr dirty="0" sz="1250" spc="-70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Desarrollo</a:t>
            </a:r>
            <a:r>
              <a:rPr dirty="0" sz="1250" spc="5">
                <a:latin typeface="Arial MT"/>
                <a:cs typeface="Arial MT"/>
              </a:rPr>
              <a:t> </a:t>
            </a:r>
            <a:r>
              <a:rPr dirty="0" sz="1250" spc="-30">
                <a:latin typeface="Arial MT"/>
                <a:cs typeface="Arial MT"/>
              </a:rPr>
              <a:t>Social</a:t>
            </a:r>
            <a:r>
              <a:rPr dirty="0" sz="1250" spc="-25">
                <a:latin typeface="Arial MT"/>
                <a:cs typeface="Arial MT"/>
              </a:rPr>
              <a:t> </a:t>
            </a:r>
            <a:r>
              <a:rPr dirty="0" sz="1250" spc="-35">
                <a:latin typeface="Arial MT"/>
                <a:cs typeface="Arial MT"/>
              </a:rPr>
              <a:t>de</a:t>
            </a:r>
            <a:r>
              <a:rPr dirty="0" sz="1250" spc="-5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la</a:t>
            </a:r>
            <a:r>
              <a:rPr dirty="0" sz="1250" spc="-45">
                <a:latin typeface="Arial MT"/>
                <a:cs typeface="Arial MT"/>
              </a:rPr>
              <a:t> </a:t>
            </a:r>
            <a:r>
              <a:rPr dirty="0" sz="1250" spc="-10">
                <a:latin typeface="Arial MT"/>
                <a:cs typeface="Arial MT"/>
              </a:rPr>
              <a:t>Nacion.</a:t>
            </a:r>
            <a:endParaRPr sz="12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040"/>
              </a:spcBef>
            </a:pPr>
            <a:r>
              <a:rPr dirty="0" sz="1100">
                <a:latin typeface="Times New Roman"/>
                <a:cs typeface="Times New Roman"/>
              </a:rPr>
              <a:t>Sin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otro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particular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saluda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atte.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384363" y="3454653"/>
            <a:ext cx="1763395" cy="40957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150">
                <a:latin typeface="Times New Roman"/>
                <a:cs typeface="Times New Roman"/>
              </a:rPr>
              <a:t>LA</a:t>
            </a:r>
            <a:r>
              <a:rPr dirty="0" sz="1150" spc="-7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PLATA,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BUENOS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AIRES</a:t>
            </a:r>
            <a:endParaRPr sz="115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spcBef>
                <a:spcPts val="130"/>
              </a:spcBef>
            </a:pPr>
            <a:r>
              <a:rPr dirty="0" sz="1150" spc="-25">
                <a:latin typeface="Times New Roman"/>
                <a:cs typeface="Times New Roman"/>
              </a:rPr>
              <a:t>Lunes </a:t>
            </a:r>
            <a:r>
              <a:rPr dirty="0" sz="1150" spc="-30">
                <a:latin typeface="Times New Roman"/>
                <a:cs typeface="Times New Roman"/>
              </a:rPr>
              <a:t>29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Mayo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2023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99932" y="7365492"/>
            <a:ext cx="174434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monica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medley</a:t>
            </a:r>
            <a:endParaRPr sz="80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10"/>
              </a:spcBef>
            </a:pPr>
            <a:r>
              <a:rPr dirty="0" sz="800">
                <a:latin typeface="Times New Roman"/>
                <a:cs typeface="Times New Roman"/>
              </a:rPr>
              <a:t>Jefe de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Departamento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30"/>
              </a:lnSpc>
              <a:spcBef>
                <a:spcPts val="50"/>
              </a:spcBef>
            </a:pPr>
            <a:r>
              <a:rPr dirty="0" sz="800" spc="-55">
                <a:latin typeface="Times New Roman"/>
                <a:cs typeface="Times New Roman"/>
              </a:rPr>
              <a:t>Su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bdirecci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ón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Arquitectura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Escolar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30"/>
              </a:lnSpc>
            </a:pPr>
            <a:r>
              <a:rPr dirty="0" sz="800">
                <a:latin typeface="Times New Roman"/>
                <a:cs typeface="Times New Roman"/>
              </a:rPr>
              <a:t>Dirección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General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Cultura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y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Educación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00042" y="9128252"/>
            <a:ext cx="25095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IF-2023-22191029-GDEBA-DPRODGCYE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6216" y="603090"/>
            <a:ext cx="6260555" cy="100515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67117" y="1880234"/>
            <a:ext cx="6000750" cy="3416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0395">
              <a:lnSpc>
                <a:spcPts val="1420"/>
              </a:lnSpc>
              <a:spcBef>
                <a:spcPts val="100"/>
              </a:spcBef>
            </a:pPr>
            <a:r>
              <a:rPr dirty="0" sz="1200" spc="-55" b="1">
                <a:latin typeface="Arial"/>
                <a:cs typeface="Arial"/>
              </a:rPr>
              <a:t>REFERENCIA</a:t>
            </a:r>
            <a:endParaRPr sz="1200">
              <a:latin typeface="Arial"/>
              <a:cs typeface="Arial"/>
            </a:endParaRPr>
          </a:p>
          <a:p>
            <a:pPr marL="3160395">
              <a:lnSpc>
                <a:spcPts val="1150"/>
              </a:lnSpc>
            </a:pPr>
            <a:r>
              <a:rPr dirty="0" sz="1000" spc="-125" b="1">
                <a:latin typeface="Arial"/>
                <a:cs typeface="Arial"/>
              </a:rPr>
              <a:t>ESTABLECIMIENTO: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65">
                <a:latin typeface="Arial MT"/>
                <a:cs typeface="Arial MT"/>
              </a:rPr>
              <a:t>J.I.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A/C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55">
                <a:latin typeface="Arial MT"/>
                <a:cs typeface="Arial MT"/>
              </a:rPr>
              <a:t>/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E.P.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10">
                <a:latin typeface="Arial MT"/>
                <a:cs typeface="Arial MT"/>
              </a:rPr>
              <a:t>A/C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55">
                <a:latin typeface="Arial MT"/>
                <a:cs typeface="Arial MT"/>
              </a:rPr>
              <a:t>/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E.E.S.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A/C</a:t>
            </a:r>
            <a:endParaRPr sz="1000">
              <a:latin typeface="Arial MT"/>
              <a:cs typeface="Arial MT"/>
            </a:endParaRPr>
          </a:p>
          <a:p>
            <a:pPr marL="3160395" marR="864869">
              <a:lnSpc>
                <a:spcPts val="1160"/>
              </a:lnSpc>
              <a:spcBef>
                <a:spcPts val="40"/>
              </a:spcBef>
            </a:pPr>
            <a:r>
              <a:rPr dirty="0" sz="1000" spc="-120" b="1">
                <a:latin typeface="Arial"/>
                <a:cs typeface="Arial"/>
              </a:rPr>
              <a:t>UBICACIÓN: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25">
                <a:latin typeface="Arial MT"/>
                <a:cs typeface="Arial MT"/>
              </a:rPr>
              <a:t>BARRIO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30">
                <a:latin typeface="Arial MT"/>
                <a:cs typeface="Arial MT"/>
              </a:rPr>
              <a:t>POPULAR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ARCAS</a:t>
            </a:r>
            <a:r>
              <a:rPr dirty="0" sz="1000" spc="50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(ID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35">
                <a:latin typeface="Arial MT"/>
                <a:cs typeface="Arial MT"/>
              </a:rPr>
              <a:t>RENABAP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35">
                <a:latin typeface="Arial MT"/>
                <a:cs typeface="Arial MT"/>
              </a:rPr>
              <a:t>ARCAS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498)</a:t>
            </a:r>
            <a:endParaRPr sz="1000">
              <a:latin typeface="Arial MT"/>
              <a:cs typeface="Arial MT"/>
            </a:endParaRPr>
          </a:p>
          <a:p>
            <a:pPr marL="3160395">
              <a:lnSpc>
                <a:spcPts val="1080"/>
              </a:lnSpc>
            </a:pPr>
            <a:r>
              <a:rPr dirty="0" sz="1000" spc="-110" b="1">
                <a:latin typeface="Arial"/>
                <a:cs typeface="Arial"/>
              </a:rPr>
              <a:t>DISTRITO: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>
                <a:latin typeface="Arial MT"/>
                <a:cs typeface="Arial MT"/>
              </a:rPr>
              <a:t>CAÑUELAS</a:t>
            </a:r>
            <a:endParaRPr sz="1000">
              <a:latin typeface="Arial MT"/>
              <a:cs typeface="Arial MT"/>
            </a:endParaRPr>
          </a:p>
          <a:p>
            <a:pPr marL="3160395">
              <a:lnSpc>
                <a:spcPts val="1170"/>
              </a:lnSpc>
            </a:pPr>
            <a:r>
              <a:rPr dirty="0" sz="1000" spc="-45" b="1">
                <a:latin typeface="Arial"/>
                <a:cs typeface="Arial"/>
              </a:rPr>
              <a:t>ZONA:</a:t>
            </a:r>
            <a:r>
              <a:rPr dirty="0" sz="1000" spc="-45">
                <a:latin typeface="Arial MT"/>
                <a:cs typeface="Arial MT"/>
              </a:rPr>
              <a:t>CENTRO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dirty="0" sz="1000" spc="-95">
                <a:latin typeface="Arial MT"/>
                <a:cs typeface="Arial MT"/>
              </a:rPr>
              <a:t>Sra.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Directora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Proyectos</a:t>
            </a:r>
            <a:endParaRPr sz="1000">
              <a:latin typeface="Arial MT"/>
              <a:cs typeface="Arial MT"/>
            </a:endParaRPr>
          </a:p>
          <a:p>
            <a:pPr marL="12700" marR="3054350">
              <a:lnSpc>
                <a:spcPts val="1720"/>
              </a:lnSpc>
              <a:spcBef>
                <a:spcPts val="145"/>
              </a:spcBef>
            </a:pPr>
            <a:r>
              <a:rPr dirty="0" sz="1000" spc="-90">
                <a:latin typeface="Arial MT"/>
                <a:cs typeface="Arial MT"/>
              </a:rPr>
              <a:t>Direccion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Provincial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Planificación,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Proyecto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y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Seg.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45">
                <a:latin typeface="Arial MT"/>
                <a:cs typeface="Arial MT"/>
              </a:rPr>
              <a:t>Obras </a:t>
            </a:r>
            <a:r>
              <a:rPr dirty="0" sz="1000" spc="-95">
                <a:latin typeface="Arial MT"/>
                <a:cs typeface="Arial MT"/>
              </a:rPr>
              <a:t>Subsecretaria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Infraestructura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Escolar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-</a:t>
            </a:r>
            <a:r>
              <a:rPr dirty="0" sz="1000" spc="-20">
                <a:latin typeface="Arial MT"/>
                <a:cs typeface="Arial MT"/>
              </a:rPr>
              <a:t> DGCYE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1000" spc="-95">
                <a:latin typeface="Arial MT"/>
                <a:cs typeface="Arial MT"/>
              </a:rPr>
              <a:t>Arq.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Andrea</a:t>
            </a:r>
            <a:r>
              <a:rPr dirty="0" sz="1000" spc="-10">
                <a:latin typeface="Arial MT"/>
                <a:cs typeface="Arial MT"/>
              </a:rPr>
              <a:t> Bardone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  <a:tabLst>
                <a:tab pos="3160395" algn="l"/>
              </a:tabLst>
            </a:pP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S/D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	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000">
              <a:latin typeface="Arial MT"/>
              <a:cs typeface="Arial MT"/>
            </a:endParaRPr>
          </a:p>
          <a:p>
            <a:pPr algn="just" marL="12700" marR="5080" indent="3147695">
              <a:lnSpc>
                <a:spcPct val="143800"/>
              </a:lnSpc>
              <a:spcBef>
                <a:spcPts val="5"/>
              </a:spcBef>
            </a:pPr>
            <a:r>
              <a:rPr dirty="0" sz="1000" spc="-95">
                <a:latin typeface="Arial MT"/>
                <a:cs typeface="Arial MT"/>
              </a:rPr>
              <a:t>Inspeccionada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documentación</a:t>
            </a:r>
            <a:r>
              <a:rPr dirty="0" sz="1000" spc="28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remitida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oportunamente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solicitando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Apto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Técnico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para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construcción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los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edificios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los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establecimientos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referencia,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este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Departamento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Técnico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encuentra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que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propuesta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presentada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respeta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80">
                <a:latin typeface="Arial MT"/>
                <a:cs typeface="Arial MT"/>
              </a:rPr>
              <a:t>las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Normativas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y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Recomendaciones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para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construcción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edificios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escolares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en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el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ámbito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Provincia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110">
                <a:latin typeface="Arial MT"/>
                <a:cs typeface="Arial MT"/>
              </a:rPr>
              <a:t>Buenos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Aires,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por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tanto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considera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oportuno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otorgar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el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Apto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Tecnico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para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construcción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los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edificios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anteriormente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citados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y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para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la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elaboración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90">
                <a:latin typeface="Arial MT"/>
                <a:cs typeface="Arial MT"/>
              </a:rPr>
              <a:t>los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legajos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y/o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documentación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85">
                <a:latin typeface="Arial MT"/>
                <a:cs typeface="Arial MT"/>
              </a:rPr>
              <a:t>técnica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necesaria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para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70">
                <a:latin typeface="Arial MT"/>
                <a:cs typeface="Arial MT"/>
              </a:rPr>
              <a:t>tal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 spc="-65">
                <a:latin typeface="Arial MT"/>
                <a:cs typeface="Arial MT"/>
              </a:rPr>
              <a:t>fin.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1</a:t>
            </a:fld>
            <a:r>
              <a:rPr dirty="0"/>
              <a:t> de </a:t>
            </a:r>
            <a:r>
              <a:rPr dirty="0" spc="-50"/>
              <a:t>2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779264" y="6582917"/>
            <a:ext cx="1648460" cy="68072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375920">
              <a:lnSpc>
                <a:spcPct val="100000"/>
              </a:lnSpc>
              <a:spcBef>
                <a:spcPts val="620"/>
              </a:spcBef>
            </a:pPr>
            <a:r>
              <a:rPr dirty="0" sz="1000" spc="-95">
                <a:latin typeface="Arial MT"/>
                <a:cs typeface="Arial MT"/>
              </a:rPr>
              <a:t>Arq.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Mónica</a:t>
            </a:r>
            <a:r>
              <a:rPr dirty="0" sz="1000" spc="-10">
                <a:latin typeface="Arial MT"/>
                <a:cs typeface="Arial MT"/>
              </a:rPr>
              <a:t> Medley</a:t>
            </a:r>
            <a:endParaRPr sz="1000">
              <a:latin typeface="Arial MT"/>
              <a:cs typeface="Arial MT"/>
            </a:endParaRPr>
          </a:p>
          <a:p>
            <a:pPr marL="347980" marR="5080" indent="-335915">
              <a:lnSpc>
                <a:spcPct val="143300"/>
              </a:lnSpc>
            </a:pPr>
            <a:r>
              <a:rPr dirty="0" sz="1000" spc="-90">
                <a:latin typeface="Arial MT"/>
                <a:cs typeface="Arial MT"/>
              </a:rPr>
              <a:t>Jefe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5">
                <a:latin typeface="Arial MT"/>
                <a:cs typeface="Arial MT"/>
              </a:rPr>
              <a:t>Departamento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Técnico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75">
                <a:latin typeface="Arial MT"/>
                <a:cs typeface="Arial MT"/>
              </a:rPr>
              <a:t>Centro</a:t>
            </a:r>
            <a:r>
              <a:rPr dirty="0" sz="1000" spc="500">
                <a:latin typeface="Arial MT"/>
                <a:cs typeface="Arial MT"/>
              </a:rPr>
              <a:t> </a:t>
            </a:r>
            <a:r>
              <a:rPr dirty="0" sz="1000" spc="-95">
                <a:latin typeface="Arial MT"/>
                <a:cs typeface="Arial MT"/>
              </a:rPr>
              <a:t>Dirección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Proyectos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98900" y="9128252"/>
            <a:ext cx="25095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IF-2023-22191029-GDEBA-DPRODGCYE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889000" y="4105275"/>
            <a:ext cx="6276975" cy="19050"/>
            <a:chOff x="889000" y="4105275"/>
            <a:chExt cx="6276975" cy="19050"/>
          </a:xfrm>
        </p:grpSpPr>
        <p:sp>
          <p:nvSpPr>
            <p:cNvPr id="3" name="object 3" descr=""/>
            <p:cNvSpPr/>
            <p:nvPr/>
          </p:nvSpPr>
          <p:spPr>
            <a:xfrm>
              <a:off x="889000" y="4105275"/>
              <a:ext cx="6276975" cy="9525"/>
            </a:xfrm>
            <a:custGeom>
              <a:avLst/>
              <a:gdLst/>
              <a:ahLst/>
              <a:cxnLst/>
              <a:rect l="l" t="t" r="r" b="b"/>
              <a:pathLst>
                <a:path w="6276975" h="9525">
                  <a:moveTo>
                    <a:pt x="6276975" y="0"/>
                  </a:moveTo>
                  <a:lnTo>
                    <a:pt x="0" y="0"/>
                  </a:lnTo>
                  <a:lnTo>
                    <a:pt x="9525" y="9525"/>
                  </a:lnTo>
                  <a:lnTo>
                    <a:pt x="6267450" y="9525"/>
                  </a:lnTo>
                  <a:lnTo>
                    <a:pt x="6276975" y="0"/>
                  </a:lnTo>
                  <a:close/>
                </a:path>
              </a:pathLst>
            </a:custGeom>
            <a:solidFill>
              <a:srgbClr val="9B9B9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889000" y="4114800"/>
              <a:ext cx="6276975" cy="9525"/>
            </a:xfrm>
            <a:custGeom>
              <a:avLst/>
              <a:gdLst/>
              <a:ahLst/>
              <a:cxnLst/>
              <a:rect l="l" t="t" r="r" b="b"/>
              <a:pathLst>
                <a:path w="6276975" h="9525">
                  <a:moveTo>
                    <a:pt x="6267450" y="0"/>
                  </a:moveTo>
                  <a:lnTo>
                    <a:pt x="9525" y="0"/>
                  </a:lnTo>
                  <a:lnTo>
                    <a:pt x="0" y="9525"/>
                  </a:lnTo>
                  <a:lnTo>
                    <a:pt x="6276975" y="9525"/>
                  </a:lnTo>
                  <a:lnTo>
                    <a:pt x="626745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9000" y="4105275"/>
              <a:ext cx="9525" cy="19050"/>
            </a:xfrm>
            <a:custGeom>
              <a:avLst/>
              <a:gdLst/>
              <a:ahLst/>
              <a:cxnLst/>
              <a:rect l="l" t="t" r="r" b="b"/>
              <a:pathLst>
                <a:path w="9525" h="19050">
                  <a:moveTo>
                    <a:pt x="0" y="0"/>
                  </a:moveTo>
                  <a:lnTo>
                    <a:pt x="0" y="19050"/>
                  </a:lnTo>
                  <a:lnTo>
                    <a:pt x="9525" y="95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B9B9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56450" y="4105275"/>
              <a:ext cx="9525" cy="19050"/>
            </a:xfrm>
            <a:custGeom>
              <a:avLst/>
              <a:gdLst/>
              <a:ahLst/>
              <a:cxnLst/>
              <a:rect l="l" t="t" r="r" b="b"/>
              <a:pathLst>
                <a:path w="9525" h="19050">
                  <a:moveTo>
                    <a:pt x="9525" y="0"/>
                  </a:moveTo>
                  <a:lnTo>
                    <a:pt x="0" y="9525"/>
                  </a:lnTo>
                  <a:lnTo>
                    <a:pt x="0" y="19050"/>
                  </a:lnTo>
                  <a:lnTo>
                    <a:pt x="9525" y="19050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9990" y="973562"/>
            <a:ext cx="510023" cy="78058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876300" y="1978025"/>
            <a:ext cx="6274435" cy="25609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22225">
              <a:lnSpc>
                <a:spcPts val="1295"/>
              </a:lnSpc>
              <a:spcBef>
                <a:spcPts val="125"/>
              </a:spcBef>
            </a:pPr>
            <a:r>
              <a:rPr dirty="0" sz="1100">
                <a:latin typeface="Times New Roman"/>
                <a:cs typeface="Times New Roman"/>
              </a:rPr>
              <a:t>G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algn="ctr" marL="27940">
              <a:lnSpc>
                <a:spcPts val="1295"/>
              </a:lnSpc>
            </a:pPr>
            <a:r>
              <a:rPr dirty="0" sz="1100">
                <a:latin typeface="Times New Roman"/>
                <a:cs typeface="Times New Roman"/>
              </a:rPr>
              <a:t>2023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Año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democracia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Argentina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L="2184400" marR="2151380" indent="1270">
              <a:lnSpc>
                <a:spcPts val="127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Hoja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Adicional</a:t>
            </a:r>
            <a:r>
              <a:rPr dirty="0" sz="1100" spc="10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7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Firmas </a:t>
            </a:r>
            <a:r>
              <a:rPr dirty="0" sz="1100" b="1">
                <a:latin typeface="Times New Roman"/>
                <a:cs typeface="Times New Roman"/>
              </a:rPr>
              <a:t>Informe</a:t>
            </a:r>
            <a:r>
              <a:rPr dirty="0" sz="1100" spc="1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gráfico</a:t>
            </a:r>
            <a:r>
              <a:rPr dirty="0" sz="1100" spc="9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firma</a:t>
            </a:r>
            <a:r>
              <a:rPr dirty="0" sz="1100" spc="9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conjunta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baseline="2525" sz="1650" b="1">
                <a:latin typeface="Times New Roman"/>
                <a:cs typeface="Times New Roman"/>
              </a:rPr>
              <a:t>Número:</a:t>
            </a:r>
            <a:r>
              <a:rPr dirty="0" baseline="2525" sz="1650" spc="742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IF-2023-22191029-GDEBA-DPRODGCYE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PLATA,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BUENOS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AIRES</a:t>
            </a:r>
            <a:endParaRPr sz="11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Lunes 29 de Mayo de </a:t>
            </a:r>
            <a:r>
              <a:rPr dirty="0" sz="1100" spc="-20">
                <a:latin typeface="Times New Roman"/>
                <a:cs typeface="Times New Roman"/>
              </a:rPr>
              <a:t>2023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Referencia:</a:t>
            </a:r>
            <a:r>
              <a:rPr dirty="0" sz="1100" spc="14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SISU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Nota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Apto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Técnico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Cañuelas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1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El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importado por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pagina/s.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95350" y="4869357"/>
            <a:ext cx="3061970" cy="3213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450" spc="10">
                <a:latin typeface="Arial MT"/>
                <a:cs typeface="Arial MT"/>
              </a:rPr>
              <a:t>Digitally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signed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by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GDE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BUENOS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AIRES</a:t>
            </a:r>
            <a:endParaRPr sz="450">
              <a:latin typeface="Arial MT"/>
              <a:cs typeface="Arial MT"/>
            </a:endParaRPr>
          </a:p>
          <a:p>
            <a:pPr marL="12700" marR="5080">
              <a:lnSpc>
                <a:spcPct val="107800"/>
              </a:lnSpc>
            </a:pPr>
            <a:r>
              <a:rPr dirty="0" sz="450" spc="10">
                <a:latin typeface="Arial MT"/>
                <a:cs typeface="Arial MT"/>
              </a:rPr>
              <a:t>DN: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cn=GDE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BUENOS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AIRES,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c=AR,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o=MINISTERIO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JEFATURA</a:t>
            </a:r>
            <a:r>
              <a:rPr dirty="0" sz="450" spc="5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GABINETE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MINISTROS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BS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-25">
                <a:latin typeface="Arial MT"/>
                <a:cs typeface="Arial MT"/>
              </a:rPr>
              <a:t>AS,</a:t>
            </a:r>
            <a:r>
              <a:rPr dirty="0" sz="450" spc="500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ou=SUBSECRETARIA DE GOBIERNO</a:t>
            </a:r>
            <a:r>
              <a:rPr dirty="0" sz="450" spc="25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DIGITAL,</a:t>
            </a:r>
            <a:r>
              <a:rPr dirty="0" sz="450" spc="3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serialNumber=CUIT</a:t>
            </a:r>
            <a:r>
              <a:rPr dirty="0" sz="450" spc="20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30715471511</a:t>
            </a:r>
            <a:endParaRPr sz="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 MT"/>
                <a:cs typeface="Arial MT"/>
              </a:rPr>
              <a:t>Date:</a:t>
            </a:r>
            <a:r>
              <a:rPr dirty="0" sz="450" spc="4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2023.05.29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17:22:00</a:t>
            </a:r>
            <a:r>
              <a:rPr dirty="0" sz="450" spc="4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-</a:t>
            </a:r>
            <a:r>
              <a:rPr dirty="0" sz="450" spc="-10">
                <a:latin typeface="Arial MT"/>
                <a:cs typeface="Arial MT"/>
              </a:rPr>
              <a:t>03'00'</a:t>
            </a:r>
            <a:endParaRPr sz="4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01700" y="5260085"/>
            <a:ext cx="2968625" cy="514984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212090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Times New Roman"/>
                <a:cs typeface="Times New Roman"/>
              </a:rPr>
              <a:t>Natalia </a:t>
            </a:r>
            <a:r>
              <a:rPr dirty="0" sz="800" spc="-10">
                <a:latin typeface="Times New Roman"/>
                <a:cs typeface="Times New Roman"/>
              </a:rPr>
              <a:t>Labonia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Directora </a:t>
            </a:r>
            <a:r>
              <a:rPr dirty="0" sz="800" spc="-10">
                <a:latin typeface="Times New Roman"/>
                <a:cs typeface="Times New Roman"/>
              </a:rPr>
              <a:t>Provincial</a:t>
            </a:r>
            <a:endParaRPr sz="800">
              <a:latin typeface="Times New Roman"/>
              <a:cs typeface="Times New Roman"/>
            </a:endParaRPr>
          </a:p>
          <a:p>
            <a:pPr marL="12700" marR="5080">
              <a:lnSpc>
                <a:spcPts val="890"/>
              </a:lnSpc>
              <a:spcBef>
                <a:spcPts val="125"/>
              </a:spcBef>
            </a:pPr>
            <a:r>
              <a:rPr dirty="0" sz="800">
                <a:latin typeface="Times New Roman"/>
                <a:cs typeface="Times New Roman"/>
              </a:rPr>
              <a:t>Dirección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Provincial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Planificación,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Proyecto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y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Seguimiento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Obras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Dirección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General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Cultura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y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Educación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24350" y="4894757"/>
            <a:ext cx="3061970" cy="3213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450" spc="10">
                <a:latin typeface="Arial MT"/>
                <a:cs typeface="Arial MT"/>
              </a:rPr>
              <a:t>Digitally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signed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by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GDE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BUENOS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AIRES</a:t>
            </a:r>
            <a:endParaRPr sz="450">
              <a:latin typeface="Arial MT"/>
              <a:cs typeface="Arial MT"/>
            </a:endParaRPr>
          </a:p>
          <a:p>
            <a:pPr marL="12700" marR="5080">
              <a:lnSpc>
                <a:spcPct val="107800"/>
              </a:lnSpc>
            </a:pPr>
            <a:r>
              <a:rPr dirty="0" sz="450" spc="10">
                <a:latin typeface="Arial MT"/>
                <a:cs typeface="Arial MT"/>
              </a:rPr>
              <a:t>DN: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cn=GDE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BUENOS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AIRES,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c=AR,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o=MINISTERIO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JEFATURA</a:t>
            </a:r>
            <a:r>
              <a:rPr dirty="0" sz="450" spc="5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GABINETE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MINISTROS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BS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-25">
                <a:latin typeface="Arial MT"/>
                <a:cs typeface="Arial MT"/>
              </a:rPr>
              <a:t>AS,</a:t>
            </a:r>
            <a:r>
              <a:rPr dirty="0" sz="450" spc="500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ou=SUBSECRETARIA DE GOBIERNO</a:t>
            </a:r>
            <a:r>
              <a:rPr dirty="0" sz="450" spc="25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DIGITAL,</a:t>
            </a:r>
            <a:r>
              <a:rPr dirty="0" sz="450" spc="3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serialNumber=CUIT</a:t>
            </a:r>
            <a:r>
              <a:rPr dirty="0" sz="450" spc="20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30715471511</a:t>
            </a:r>
            <a:endParaRPr sz="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 MT"/>
                <a:cs typeface="Arial MT"/>
              </a:rPr>
              <a:t>Date:</a:t>
            </a:r>
            <a:r>
              <a:rPr dirty="0" sz="450" spc="4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2023.05.29</a:t>
            </a:r>
            <a:r>
              <a:rPr dirty="0" sz="450" spc="4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17:31:14</a:t>
            </a:r>
            <a:r>
              <a:rPr dirty="0" sz="450" spc="4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-</a:t>
            </a:r>
            <a:r>
              <a:rPr dirty="0" sz="450" spc="-10">
                <a:latin typeface="Arial MT"/>
                <a:cs typeface="Arial MT"/>
              </a:rPr>
              <a:t>03'00'</a:t>
            </a:r>
            <a:endParaRPr sz="4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30700" y="5285485"/>
            <a:ext cx="1755139" cy="514984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735330">
              <a:lnSpc>
                <a:spcPct val="104200"/>
              </a:lnSpc>
              <a:spcBef>
                <a:spcPts val="60"/>
              </a:spcBef>
            </a:pPr>
            <a:r>
              <a:rPr dirty="0" sz="800">
                <a:latin typeface="Times New Roman"/>
                <a:cs typeface="Times New Roman"/>
              </a:rPr>
              <a:t>Andrea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Silvana</a:t>
            </a:r>
            <a:r>
              <a:rPr dirty="0" sz="800" spc="-10">
                <a:latin typeface="Times New Roman"/>
                <a:cs typeface="Times New Roman"/>
              </a:rPr>
              <a:t> Bardone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Directora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25"/>
              </a:lnSpc>
              <a:spcBef>
                <a:spcPts val="40"/>
              </a:spcBef>
            </a:pPr>
            <a:r>
              <a:rPr dirty="0" sz="800">
                <a:latin typeface="Times New Roman"/>
                <a:cs typeface="Times New Roman"/>
              </a:rPr>
              <a:t>Dirección de </a:t>
            </a:r>
            <a:r>
              <a:rPr dirty="0" sz="800" spc="-10">
                <a:latin typeface="Times New Roman"/>
                <a:cs typeface="Times New Roman"/>
              </a:rPr>
              <a:t>Proyectos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925"/>
              </a:lnSpc>
            </a:pPr>
            <a:r>
              <a:rPr dirty="0" sz="800">
                <a:latin typeface="Times New Roman"/>
                <a:cs typeface="Times New Roman"/>
              </a:rPr>
              <a:t>Dirección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General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Cultura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y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Educación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21350" y="9428259"/>
            <a:ext cx="1662430" cy="481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>
                <a:latin typeface="Arial MT"/>
                <a:cs typeface="Arial MT"/>
              </a:rPr>
              <a:t>Digitally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signed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by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GDE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BUENOS</a:t>
            </a:r>
            <a:r>
              <a:rPr dirty="0" sz="500" spc="-10">
                <a:latin typeface="Arial MT"/>
                <a:cs typeface="Arial MT"/>
              </a:rPr>
              <a:t> AIRES</a:t>
            </a:r>
            <a:endParaRPr sz="5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dirty="0" sz="500">
                <a:latin typeface="Arial MT"/>
                <a:cs typeface="Arial MT"/>
              </a:rPr>
              <a:t>DN: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cn=GDE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BUENOS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AIRES,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c=AR,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o=MINISTERIO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 spc="-25">
                <a:latin typeface="Arial MT"/>
                <a:cs typeface="Arial MT"/>
              </a:rPr>
              <a:t>DE</a:t>
            </a:r>
            <a:r>
              <a:rPr dirty="0" sz="500" spc="50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JEFATURA</a:t>
            </a:r>
            <a:r>
              <a:rPr dirty="0" sz="500" spc="-2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DE</a:t>
            </a:r>
            <a:r>
              <a:rPr dirty="0" sz="500" spc="-2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GABINETE</a:t>
            </a:r>
            <a:r>
              <a:rPr dirty="0" sz="500" spc="-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DE</a:t>
            </a:r>
            <a:r>
              <a:rPr dirty="0" sz="500" spc="-2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MINISTROS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BS</a:t>
            </a:r>
            <a:r>
              <a:rPr dirty="0" sz="500" spc="-15">
                <a:latin typeface="Arial MT"/>
                <a:cs typeface="Arial MT"/>
              </a:rPr>
              <a:t> </a:t>
            </a:r>
            <a:r>
              <a:rPr dirty="0" sz="500" spc="-25">
                <a:latin typeface="Arial MT"/>
                <a:cs typeface="Arial MT"/>
              </a:rPr>
              <a:t>AS,</a:t>
            </a:r>
            <a:r>
              <a:rPr dirty="0" sz="500" spc="500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ou=SUBSECRETARIA</a:t>
            </a:r>
            <a:r>
              <a:rPr dirty="0" sz="500" spc="2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DE</a:t>
            </a:r>
            <a:r>
              <a:rPr dirty="0" sz="500" spc="2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GOBIERNO</a:t>
            </a:r>
            <a:r>
              <a:rPr dirty="0" sz="500" spc="30">
                <a:latin typeface="Arial MT"/>
                <a:cs typeface="Arial MT"/>
              </a:rPr>
              <a:t> </a:t>
            </a:r>
            <a:r>
              <a:rPr dirty="0" sz="500" spc="-10">
                <a:latin typeface="Arial MT"/>
                <a:cs typeface="Arial MT"/>
              </a:rPr>
              <a:t>DIGITAL,</a:t>
            </a:r>
            <a:endParaRPr sz="500">
              <a:latin typeface="Arial MT"/>
              <a:cs typeface="Arial MT"/>
            </a:endParaRPr>
          </a:p>
          <a:p>
            <a:pPr marL="12700">
              <a:lnSpc>
                <a:spcPts val="595"/>
              </a:lnSpc>
            </a:pPr>
            <a:r>
              <a:rPr dirty="0" sz="500">
                <a:latin typeface="Arial MT"/>
                <a:cs typeface="Arial MT"/>
              </a:rPr>
              <a:t>serialNumber=CUIT</a:t>
            </a:r>
            <a:r>
              <a:rPr dirty="0" sz="500" spc="-10">
                <a:latin typeface="Arial MT"/>
                <a:cs typeface="Arial MT"/>
              </a:rPr>
              <a:t> 30715471511</a:t>
            </a:r>
            <a:endParaRPr sz="5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500">
                <a:latin typeface="Arial MT"/>
                <a:cs typeface="Arial MT"/>
              </a:rPr>
              <a:t>Date:</a:t>
            </a:r>
            <a:r>
              <a:rPr dirty="0" sz="500" spc="10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2023.05.29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17:31:15</a:t>
            </a:r>
            <a:r>
              <a:rPr dirty="0" sz="500" spc="5">
                <a:latin typeface="Arial MT"/>
                <a:cs typeface="Arial MT"/>
              </a:rPr>
              <a:t> </a:t>
            </a:r>
            <a:r>
              <a:rPr dirty="0" sz="500">
                <a:latin typeface="Arial MT"/>
                <a:cs typeface="Arial MT"/>
              </a:rPr>
              <a:t>-</a:t>
            </a:r>
            <a:r>
              <a:rPr dirty="0" sz="500" spc="-10">
                <a:latin typeface="Arial MT"/>
                <a:cs typeface="Arial MT"/>
              </a:rPr>
              <a:t>03'00'</a:t>
            </a:r>
            <a:endParaRPr sz="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2025-10-21T10:20:33Z</dcterms:created>
  <dcterms:modified xsi:type="dcterms:W3CDTF">2025-10-21T10:20:33Z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2023-05-29T00:00:00Z</vt:filetime>
  </property>
  <property fmtid="{D5CDD505-2E9C-101B-9397-08002B2CF9AE}" pid="3" name="LastSaved">
    <vt:filetime>2025-10-21T00:00:00Z</vt:filetime>
  </property>
  <property fmtid="{D5CDD505-2E9C-101B-9397-08002B2CF9AE}" pid="4" name="Producer">
    <vt:lpwstr>iText® 5.5.6 ©2000-2015 iText Group NV (AGPL-version); modified using iText® 5.5.6 ©2000-2015 iText Group NV (AGPL-version)</vt:lpwstr>
  </property>
</Properties>
</file>