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9915" y="324611"/>
            <a:ext cx="429767" cy="6126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84932" y="1001267"/>
            <a:ext cx="2468880" cy="25603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27430" y="1231138"/>
            <a:ext cx="5935980" cy="9229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46355">
              <a:lnSpc>
                <a:spcPct val="100000"/>
              </a:lnSpc>
              <a:spcBef>
                <a:spcPts val="100"/>
              </a:spcBef>
            </a:pPr>
            <a:r>
              <a:rPr dirty="0" sz="1150" spc="-30" b="1">
                <a:latin typeface="Times New Roman"/>
                <a:cs typeface="Times New Roman"/>
              </a:rPr>
              <a:t>CAÑUELAS</a:t>
            </a:r>
            <a:r>
              <a:rPr dirty="0" sz="1150" spc="2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11</a:t>
            </a:r>
            <a:r>
              <a:rPr dirty="0" sz="1150" spc="-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65" b="1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octubre</a:t>
            </a:r>
            <a:r>
              <a:rPr dirty="0" sz="1150" spc="-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7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2023.-</a:t>
            </a:r>
            <a:endParaRPr sz="1150">
              <a:latin typeface="Times New Roman"/>
              <a:cs typeface="Times New Roman"/>
            </a:endParaRPr>
          </a:p>
          <a:p>
            <a:pPr marL="41275">
              <a:lnSpc>
                <a:spcPts val="1300"/>
              </a:lnSpc>
              <a:spcBef>
                <a:spcPts val="815"/>
              </a:spcBef>
            </a:pPr>
            <a:r>
              <a:rPr dirty="0" u="sng" sz="1150" spc="-1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VISTO:</a:t>
            </a:r>
            <a:endParaRPr sz="1150">
              <a:latin typeface="Times New Roman"/>
              <a:cs typeface="Times New Roman"/>
            </a:endParaRPr>
          </a:p>
          <a:p>
            <a:pPr algn="just" marL="40005" marR="12700" indent="3810">
              <a:lnSpc>
                <a:spcPct val="90900"/>
              </a:lnSpc>
              <a:spcBef>
                <a:spcPts val="45"/>
              </a:spcBef>
            </a:pP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presentación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documentación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mediante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cual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Cooperativa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Trabajo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Bloque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Ltda. solicita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aprobac*ón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proyecto</a:t>
            </a:r>
            <a:r>
              <a:rPr dirty="0" sz="1150" spc="-10">
                <a:latin typeface="Times New Roman"/>
                <a:cs typeface="Times New Roman"/>
              </a:rPr>
              <a:t> especial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generación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del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Barrio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Juan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XXIB,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partir de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la </a:t>
            </a:r>
            <a:r>
              <a:rPr dirty="0" sz="1150" spc="-20">
                <a:latin typeface="Times New Roman"/>
                <a:cs typeface="Times New Roman"/>
              </a:rPr>
              <a:t>realización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obras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sus</a:t>
            </a:r>
            <a:r>
              <a:rPr dirty="0" sz="1150" spc="-25">
                <a:latin typeface="Times New Roman"/>
                <a:cs typeface="Times New Roman"/>
              </a:rPr>
              <a:t> respectivos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servicios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públicos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generación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500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lotes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sociales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que </a:t>
            </a:r>
            <a:r>
              <a:rPr dirty="0" sz="1150">
                <a:latin typeface="Times New Roman"/>
                <a:cs typeface="Times New Roman"/>
              </a:rPr>
              <a:t>contarán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los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servicios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luz, agua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corriente,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cloacas,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luminarias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públicas,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ubicado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 un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predio </a:t>
            </a:r>
            <a:r>
              <a:rPr dirty="0" sz="1150" spc="-25">
                <a:latin typeface="Times New Roman"/>
                <a:cs typeface="Times New Roman"/>
              </a:rPr>
              <a:t>identificado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Nomenclatura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Catastral: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Circunscripción</a:t>
            </a:r>
            <a:r>
              <a:rPr dirty="0" sz="1150" spc="-20">
                <a:latin typeface="Times New Roman"/>
                <a:cs typeface="Times New Roman"/>
              </a:rPr>
              <a:t> IV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Parcela </a:t>
            </a:r>
            <a:r>
              <a:rPr dirty="0" sz="1150">
                <a:latin typeface="Times New Roman"/>
                <a:cs typeface="Times New Roman"/>
              </a:rPr>
              <a:t>14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y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está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registrado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</a:t>
            </a:r>
            <a:r>
              <a:rPr dirty="0" sz="1150" spc="-20">
                <a:latin typeface="Times New Roman"/>
                <a:cs typeface="Times New Roman"/>
              </a:rPr>
              <a:t> guía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 </a:t>
            </a:r>
            <a:r>
              <a:rPr dirty="0" sz="1150" spc="-10">
                <a:latin typeface="Times New Roman"/>
                <a:cs typeface="Times New Roman"/>
              </a:rPr>
              <a:t>contribuyentes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bajo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Partida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015-</a:t>
            </a:r>
            <a:r>
              <a:rPr dirty="0" sz="1150">
                <a:latin typeface="Times New Roman"/>
                <a:cs typeface="Times New Roman"/>
              </a:rPr>
              <a:t>1316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Matrícula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015-</a:t>
            </a:r>
            <a:r>
              <a:rPr dirty="0" sz="1150">
                <a:latin typeface="Times New Roman"/>
                <a:cs typeface="Times New Roman"/>
              </a:rPr>
              <a:t>1919,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calle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Camino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Rural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S/N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la </a:t>
            </a:r>
            <a:r>
              <a:rPr dirty="0" sz="1150" spc="-30">
                <a:latin typeface="Times New Roman"/>
                <a:cs typeface="Times New Roman"/>
              </a:rPr>
              <a:t>localidad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Cañuelas;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y</a:t>
            </a:r>
            <a:endParaRPr sz="1150">
              <a:latin typeface="Times New Roman"/>
              <a:cs typeface="Times New Roman"/>
            </a:endParaRPr>
          </a:p>
          <a:p>
            <a:pPr marL="41275">
              <a:lnSpc>
                <a:spcPts val="1220"/>
              </a:lnSpc>
            </a:pPr>
            <a:r>
              <a:rPr dirty="0" u="sng" sz="1150" spc="-1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CONSIDERANDO:</a:t>
            </a:r>
            <a:endParaRPr sz="1150">
              <a:latin typeface="Times New Roman"/>
              <a:cs typeface="Times New Roman"/>
            </a:endParaRPr>
          </a:p>
          <a:p>
            <a:pPr algn="just" marL="33020" marR="18415" indent="8890">
              <a:lnSpc>
                <a:spcPct val="91300"/>
              </a:lnSpc>
              <a:spcBef>
                <a:spcPts val="45"/>
              </a:spcBef>
            </a:pPr>
            <a:r>
              <a:rPr dirty="0" sz="1150" spc="-10">
                <a:latin typeface="Times New Roman"/>
                <a:cs typeface="Times New Roman"/>
              </a:rPr>
              <a:t>Que,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programa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ARCAS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dependiente</a:t>
            </a:r>
            <a:r>
              <a:rPr dirty="0" sz="1150">
                <a:latin typeface="Times New Roman"/>
                <a:cs typeface="Times New Roman"/>
              </a:rPr>
              <a:t> de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Secretaria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Intervención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Socio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Urbana </a:t>
            </a:r>
            <a:r>
              <a:rPr dirty="0" sz="1150" spc="-10">
                <a:latin typeface="Times New Roman"/>
                <a:cs typeface="Times New Roman"/>
              </a:rPr>
              <a:t>del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Ministerio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 </a:t>
            </a:r>
            <a:r>
              <a:rPr dirty="0" sz="1150" spc="-10">
                <a:latin typeface="Times New Roman"/>
                <a:cs typeface="Times New Roman"/>
              </a:rPr>
              <a:t>Desarrollo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Social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Nación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carácter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interés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social,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derivado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situación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socio </a:t>
            </a:r>
            <a:r>
              <a:rPr dirty="0" sz="1150" spc="-20">
                <a:latin typeface="Times New Roman"/>
                <a:cs typeface="Times New Roman"/>
              </a:rPr>
              <a:t>económica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las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familias </a:t>
            </a:r>
            <a:r>
              <a:rPr dirty="0" sz="1150" spc="-20">
                <a:latin typeface="Times New Roman"/>
                <a:cs typeface="Times New Roman"/>
              </a:rPr>
              <a:t>beneficiadas,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donde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mencionado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proyecto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consta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 la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compra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tierra, </a:t>
            </a:r>
            <a:r>
              <a:rPr dirty="0" sz="1150" spc="-20">
                <a:latin typeface="Times New Roman"/>
                <a:cs typeface="Times New Roman"/>
              </a:rPr>
              <a:t>para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desarrollo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un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proyecto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urbanización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para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500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lotes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servicios,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visto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así,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parece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solo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ser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planificación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construcción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un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barrio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más </a:t>
            </a:r>
            <a:r>
              <a:rPr dirty="0" sz="1150">
                <a:latin typeface="Times New Roman"/>
                <a:cs typeface="Times New Roman"/>
              </a:rPr>
              <a:t>en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las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periferias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Buenos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Aires,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pero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“ARCA JUAN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XXIII”,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mucho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más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eso,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sueño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acceder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vivienda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digna,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construcción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 </a:t>
            </a:r>
            <a:r>
              <a:rPr dirty="0" sz="1150">
                <a:latin typeface="Times New Roman"/>
                <a:cs typeface="Times New Roman"/>
              </a:rPr>
              <a:t>una</a:t>
            </a:r>
            <a:r>
              <a:rPr dirty="0" sz="1150" spc="-10">
                <a:latin typeface="Times New Roman"/>
                <a:cs typeface="Times New Roman"/>
              </a:rPr>
              <a:t> comunidad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través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del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respeto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y le</a:t>
            </a:r>
            <a:r>
              <a:rPr dirty="0" sz="1150" spc="-10">
                <a:latin typeface="Times New Roman"/>
                <a:cs typeface="Times New Roman"/>
              </a:rPr>
              <a:t> cuidado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nuestra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casa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común,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convivencia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bajo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reglas </a:t>
            </a:r>
            <a:r>
              <a:rPr dirty="0" sz="1150" spc="-30">
                <a:latin typeface="Times New Roman"/>
                <a:cs typeface="Times New Roman"/>
              </a:rPr>
              <a:t>comunales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no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solo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ordenan,</a:t>
            </a:r>
            <a:r>
              <a:rPr dirty="0" sz="1150" spc="-10">
                <a:latin typeface="Times New Roman"/>
                <a:cs typeface="Times New Roman"/>
              </a:rPr>
              <a:t> sino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que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también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refuerzan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lazos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comunitarios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F0F0F"/>
                </a:solidFill>
                <a:latin typeface="Times New Roman"/>
                <a:cs typeface="Times New Roman"/>
              </a:rPr>
              <a:t>y</a:t>
            </a:r>
            <a:r>
              <a:rPr dirty="0" sz="1150" spc="-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solidarios;</a:t>
            </a:r>
            <a:endParaRPr sz="1150">
              <a:latin typeface="Times New Roman"/>
              <a:cs typeface="Times New Roman"/>
            </a:endParaRPr>
          </a:p>
          <a:p>
            <a:pPr algn="just" marL="33020">
              <a:lnSpc>
                <a:spcPts val="1220"/>
              </a:lnSpc>
            </a:pPr>
            <a:r>
              <a:rPr dirty="0" sz="1150">
                <a:latin typeface="Times New Roman"/>
                <a:cs typeface="Times New Roman"/>
              </a:rPr>
              <a:t>Que,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Expediente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EX-</a:t>
            </a:r>
            <a:r>
              <a:rPr dirty="0" sz="1150" spc="-35">
                <a:latin typeface="Times New Roman"/>
                <a:cs typeface="Times New Roman"/>
              </a:rPr>
              <a:t>2022-</a:t>
            </a:r>
            <a:r>
              <a:rPr dirty="0" sz="1150" spc="-20">
                <a:latin typeface="Times New Roman"/>
                <a:cs typeface="Times New Roman"/>
              </a:rPr>
              <a:t>45229168-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-</a:t>
            </a:r>
            <a:r>
              <a:rPr dirty="0" sz="1150">
                <a:latin typeface="Times New Roman"/>
                <a:cs typeface="Times New Roman"/>
              </a:rPr>
              <a:t>APN-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CEFISU#MDS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financia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las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obras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contemplan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el</a:t>
            </a:r>
            <a:endParaRPr sz="1150">
              <a:latin typeface="Times New Roman"/>
              <a:cs typeface="Times New Roman"/>
            </a:endParaRPr>
          </a:p>
          <a:p>
            <a:pPr algn="just" marL="25400" marR="31115" indent="5080">
              <a:lnSpc>
                <a:spcPct val="93200"/>
              </a:lnSpc>
              <a:spcBef>
                <a:spcPts val="50"/>
              </a:spcBef>
            </a:pPr>
            <a:r>
              <a:rPr dirty="0" sz="1150">
                <a:latin typeface="Times New Roman"/>
                <a:cs typeface="Times New Roman"/>
              </a:rPr>
              <a:t>Plan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de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Trabajo,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confección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del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Legao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Técnico,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Prefactibilidad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hidráulica,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Estudio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Impacto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Ambiental, </a:t>
            </a:r>
            <a:r>
              <a:rPr dirty="0" sz="1150">
                <a:latin typeface="Times New Roman"/>
                <a:cs typeface="Times New Roman"/>
              </a:rPr>
              <a:t>Informe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agrimensor,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Acceso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agua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potable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consumo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humano,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Sistema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desagües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cloacales, </a:t>
            </a:r>
            <a:r>
              <a:rPr dirty="0" sz="1150" spc="-20">
                <a:latin typeface="Times New Roman"/>
                <a:cs typeface="Times New Roman"/>
              </a:rPr>
              <a:t>Movimiento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suelo,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Apertura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calles,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Mejoramiento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red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vial,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Sistema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 </a:t>
            </a:r>
            <a:r>
              <a:rPr dirty="0" sz="1150" spc="-20">
                <a:latin typeface="Times New Roman"/>
                <a:cs typeface="Times New Roman"/>
              </a:rPr>
              <a:t>desagües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pluviales, </a:t>
            </a:r>
            <a:r>
              <a:rPr dirty="0" sz="1150">
                <a:latin typeface="Times New Roman"/>
                <a:cs typeface="Times New Roman"/>
              </a:rPr>
              <a:t>Acceso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energía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eléctrica,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Alumbrado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público,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Veredas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 rampas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personas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 </a:t>
            </a:r>
            <a:r>
              <a:rPr dirty="0" sz="1150" spc="-10">
                <a:latin typeface="Times New Roman"/>
                <a:cs typeface="Times New Roman"/>
              </a:rPr>
              <a:t>movilidad </a:t>
            </a:r>
            <a:r>
              <a:rPr dirty="0" sz="1100" spc="-40">
                <a:latin typeface="Cambria"/>
                <a:cs typeface="Cambria"/>
              </a:rPr>
              <a:t>reducida</a:t>
            </a:r>
            <a:r>
              <a:rPr dirty="0" sz="1100" spc="-2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en</a:t>
            </a:r>
            <a:r>
              <a:rPr dirty="0" sz="1100" spc="-6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esquinas,</a:t>
            </a:r>
            <a:r>
              <a:rPr dirty="0" sz="1100" spc="29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Arbolado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público</a:t>
            </a:r>
            <a:r>
              <a:rPr dirty="0" sz="1100" spc="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-</a:t>
            </a:r>
            <a:r>
              <a:rPr dirty="0" sz="1100" spc="-25">
                <a:latin typeface="Cambria"/>
                <a:cs typeface="Cambria"/>
              </a:rPr>
              <a:t>señalización-</a:t>
            </a:r>
            <a:r>
              <a:rPr dirty="0" sz="1100" spc="-35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cestos</a:t>
            </a:r>
            <a:r>
              <a:rPr dirty="0" sz="1100" spc="1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 spc="-40">
                <a:latin typeface="Cambria"/>
                <a:cs typeface="Cambria"/>
              </a:rPr>
              <a:t>residuos</a:t>
            </a:r>
            <a:r>
              <a:rPr dirty="0" sz="1100" spc="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y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mobiliario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 spc="-40">
                <a:latin typeface="Cambria"/>
                <a:cs typeface="Cambria"/>
              </a:rPr>
              <a:t>urbano,</a:t>
            </a:r>
            <a:r>
              <a:rPr dirty="0" sz="1100" spc="1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Gestión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10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residuos</a:t>
            </a:r>
            <a:r>
              <a:rPr dirty="0" sz="1100" spc="20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sólidos</a:t>
            </a:r>
            <a:r>
              <a:rPr dirty="0" sz="1100" spc="15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urbanos,</a:t>
            </a:r>
            <a:r>
              <a:rPr dirty="0" sz="1100" spc="17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Construcción</a:t>
            </a:r>
            <a:r>
              <a:rPr dirty="0" sz="1100" spc="17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14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espacios</a:t>
            </a:r>
            <a:r>
              <a:rPr dirty="0" sz="1100" spc="18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verdes</a:t>
            </a:r>
            <a:r>
              <a:rPr dirty="0" sz="1100" spc="16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y</a:t>
            </a:r>
            <a:r>
              <a:rPr dirty="0" sz="1100" spc="12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públicos,</a:t>
            </a:r>
            <a:r>
              <a:rPr dirty="0" sz="1100" spc="15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Obrador</a:t>
            </a:r>
            <a:r>
              <a:rPr dirty="0" sz="1100" spc="16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12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trabajos, </a:t>
            </a:r>
            <a:r>
              <a:rPr dirty="0" sz="1100" spc="-40">
                <a:latin typeface="Cambria"/>
                <a:cs typeface="Cambria"/>
              </a:rPr>
              <a:t>Construcción</a:t>
            </a:r>
            <a:r>
              <a:rPr dirty="0" sz="1100" spc="9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de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equipamiento</a:t>
            </a:r>
            <a:r>
              <a:rPr dirty="0" sz="1100" spc="8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comunitario;</a:t>
            </a:r>
            <a:endParaRPr sz="1100">
              <a:latin typeface="Cambria"/>
              <a:cs typeface="Cambria"/>
            </a:endParaRPr>
          </a:p>
          <a:p>
            <a:pPr algn="just" marL="25400">
              <a:lnSpc>
                <a:spcPts val="1220"/>
              </a:lnSpc>
            </a:pPr>
            <a:r>
              <a:rPr dirty="0" sz="1100">
                <a:latin typeface="Cambria"/>
                <a:cs typeface="Cambria"/>
              </a:rPr>
              <a:t>Que,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el</a:t>
            </a:r>
            <a:r>
              <a:rPr dirty="0" sz="1100" spc="3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Código</a:t>
            </a:r>
            <a:r>
              <a:rPr dirty="0" sz="1100" spc="8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Ordenamiento</a:t>
            </a:r>
            <a:r>
              <a:rPr dirty="0" sz="1100" spc="16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Urbano</a:t>
            </a:r>
            <a:r>
              <a:rPr dirty="0" sz="1100" spc="10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Territorial</a:t>
            </a:r>
            <a:r>
              <a:rPr dirty="0" sz="1100" spc="9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del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Municipio</a:t>
            </a:r>
            <a:r>
              <a:rPr dirty="0" sz="1100" spc="10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Cañuelas,</a:t>
            </a:r>
            <a:r>
              <a:rPr dirty="0" sz="1100" spc="1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en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su</a:t>
            </a:r>
            <a:r>
              <a:rPr dirty="0" sz="1100" spc="4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Artículo</a:t>
            </a:r>
            <a:r>
              <a:rPr dirty="0" sz="1100" spc="15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121º:</a:t>
            </a:r>
            <a:endParaRPr sz="1100">
              <a:latin typeface="Cambria"/>
              <a:cs typeface="Cambria"/>
            </a:endParaRPr>
          </a:p>
          <a:p>
            <a:pPr algn="just" marL="19050" marR="5080" indent="1905">
              <a:lnSpc>
                <a:spcPct val="95900"/>
              </a:lnSpc>
              <a:spcBef>
                <a:spcPts val="50"/>
              </a:spcBef>
            </a:pPr>
            <a:r>
              <a:rPr dirty="0" sz="1050" spc="-10">
                <a:latin typeface="Cambria"/>
                <a:cs typeface="Cambria"/>
              </a:rPr>
              <a:t>Proyectos</a:t>
            </a:r>
            <a:r>
              <a:rPr dirty="0" sz="1050" spc="50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Especiales,</a:t>
            </a:r>
            <a:r>
              <a:rPr dirty="0" sz="1050" spc="170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de</a:t>
            </a:r>
            <a:r>
              <a:rPr dirty="0" sz="1050" spc="55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la</a:t>
            </a:r>
            <a:r>
              <a:rPr dirty="0" sz="1050" spc="-5">
                <a:latin typeface="Cambria"/>
                <a:cs typeface="Cambria"/>
              </a:rPr>
              <a:t> </a:t>
            </a:r>
            <a:r>
              <a:rPr dirty="0" sz="1050" spc="-20">
                <a:latin typeface="Cambria"/>
                <a:cs typeface="Cambria"/>
              </a:rPr>
              <a:t>Ordenanza</a:t>
            </a:r>
            <a:r>
              <a:rPr dirty="0" sz="1050" spc="10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N°</a:t>
            </a:r>
            <a:r>
              <a:rPr dirty="0" sz="1050" spc="270">
                <a:latin typeface="Cambria"/>
                <a:cs typeface="Cambria"/>
              </a:rPr>
              <a:t> </a:t>
            </a:r>
            <a:r>
              <a:rPr dirty="0" sz="1050" spc="-90">
                <a:latin typeface="Cambria"/>
                <a:cs typeface="Cambria"/>
              </a:rPr>
              <a:t>1792/02</a:t>
            </a:r>
            <a:r>
              <a:rPr dirty="0" sz="1050" spc="30">
                <a:latin typeface="Cambria"/>
                <a:cs typeface="Cambria"/>
              </a:rPr>
              <a:t> </a:t>
            </a:r>
            <a:r>
              <a:rPr dirty="0" sz="1050" b="1" i="1">
                <a:latin typeface="Cambria"/>
                <a:cs typeface="Cambria"/>
              </a:rPr>
              <a:t>"</a:t>
            </a:r>
            <a:r>
              <a:rPr dirty="0" u="sng" sz="1050" b="1" i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ARTICULO</a:t>
            </a:r>
            <a:r>
              <a:rPr dirty="0" u="sng" sz="1050" spc="85" b="1" i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050" spc="-65" b="1" i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121":</a:t>
            </a:r>
            <a:r>
              <a:rPr dirty="0" sz="1050" spc="75" b="1" i="1">
                <a:latin typeface="Cambria"/>
                <a:cs typeface="Cambria"/>
              </a:rPr>
              <a:t> </a:t>
            </a:r>
            <a:r>
              <a:rPr dirty="0" sz="1050" spc="-25" i="1">
                <a:latin typeface="Cambria"/>
                <a:cs typeface="Cambria"/>
              </a:rPr>
              <a:t>Proyectos</a:t>
            </a:r>
            <a:r>
              <a:rPr dirty="0" sz="1050" spc="145" i="1">
                <a:latin typeface="Cambria"/>
                <a:cs typeface="Cambria"/>
              </a:rPr>
              <a:t> </a:t>
            </a:r>
            <a:r>
              <a:rPr dirty="0" sz="1050" spc="-10" i="1">
                <a:latin typeface="Cambria"/>
                <a:cs typeface="Cambria"/>
              </a:rPr>
              <a:t>Especiales.</a:t>
            </a:r>
            <a:r>
              <a:rPr dirty="0" sz="1050" spc="125" i="1">
                <a:latin typeface="Cambria"/>
                <a:cs typeface="Cambria"/>
              </a:rPr>
              <a:t> </a:t>
            </a:r>
            <a:r>
              <a:rPr dirty="0" sz="1050" i="1">
                <a:latin typeface="Cambria"/>
                <a:cs typeface="Cambria"/>
              </a:rPr>
              <a:t>Se</a:t>
            </a:r>
            <a:r>
              <a:rPr dirty="0" sz="1050" spc="70" i="1">
                <a:latin typeface="Cambria"/>
                <a:cs typeface="Cambria"/>
              </a:rPr>
              <a:t> </a:t>
            </a:r>
            <a:r>
              <a:rPr dirty="0" sz="1050" spc="-10" i="1">
                <a:latin typeface="Cambria"/>
                <a:cs typeface="Cambria"/>
              </a:rPr>
              <a:t>deno</a:t>
            </a:r>
            <a:r>
              <a:rPr dirty="0" sz="1050" spc="-10">
                <a:latin typeface="Cambria"/>
                <a:cs typeface="Cambria"/>
              </a:rPr>
              <a:t>m</a:t>
            </a:r>
            <a:r>
              <a:rPr dirty="0" sz="1050" spc="-10" i="1">
                <a:latin typeface="Cambria"/>
                <a:cs typeface="Cambria"/>
              </a:rPr>
              <a:t>inan </a:t>
            </a:r>
            <a:r>
              <a:rPr dirty="0" sz="1000" i="1">
                <a:latin typeface="Cambria"/>
                <a:cs typeface="Cambria"/>
              </a:rPr>
              <a:t>Proyectos</a:t>
            </a:r>
            <a:r>
              <a:rPr dirty="0" sz="1000" spc="18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Especiales,</a:t>
            </a:r>
            <a:r>
              <a:rPr dirty="0" sz="1000" spc="25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</a:t>
            </a:r>
            <a:r>
              <a:rPr dirty="0" sz="1000" spc="14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aquellos</a:t>
            </a:r>
            <a:r>
              <a:rPr dirty="0" sz="1000" spc="2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que</a:t>
            </a:r>
            <a:r>
              <a:rPr dirty="0" sz="1000" spc="16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exigen</a:t>
            </a:r>
            <a:r>
              <a:rPr dirty="0" sz="1000" spc="10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uri</a:t>
            </a:r>
            <a:r>
              <a:rPr dirty="0" sz="1000" spc="16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análisis</a:t>
            </a:r>
            <a:r>
              <a:rPr dirty="0" sz="1000" spc="18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diferenciado.</a:t>
            </a:r>
            <a:r>
              <a:rPr dirty="0" sz="1000" spc="22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debiendo</a:t>
            </a:r>
            <a:r>
              <a:rPr dirty="0" sz="1000" spc="18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observar</a:t>
            </a:r>
            <a:r>
              <a:rPr dirty="0" sz="1000" spc="19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acuerdos</a:t>
            </a:r>
            <a:r>
              <a:rPr dirty="0" sz="1000" spc="204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con</a:t>
            </a:r>
            <a:r>
              <a:rPr dirty="0" sz="1000" spc="13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los</a:t>
            </a:r>
            <a:r>
              <a:rPr dirty="0" sz="1000" i="1">
                <a:latin typeface="Cambria"/>
                <a:cs typeface="Cambria"/>
              </a:rPr>
              <a:t> distintos</a:t>
            </a:r>
            <a:r>
              <a:rPr dirty="0" sz="1000" spc="1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actores</a:t>
            </a:r>
            <a:r>
              <a:rPr dirty="0" sz="1000" spc="12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i</a:t>
            </a:r>
            <a:r>
              <a:rPr dirty="0" sz="1000" spc="-10">
                <a:latin typeface="Cambria"/>
                <a:cs typeface="Cambria"/>
              </a:rPr>
              <a:t>nv</a:t>
            </a:r>
            <a:r>
              <a:rPr dirty="0" sz="1000" spc="-10" i="1">
                <a:latin typeface="Cambria"/>
                <a:cs typeface="Cambria"/>
              </a:rPr>
              <a:t>olucrados</a:t>
            </a:r>
            <a:r>
              <a:rPr dirty="0" sz="1000" spc="5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y</a:t>
            </a:r>
            <a:r>
              <a:rPr dirty="0" sz="1000" spc="7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condicionantes</a:t>
            </a:r>
            <a:r>
              <a:rPr dirty="0" sz="1000" spc="7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especificos.</a:t>
            </a:r>
            <a:r>
              <a:rPr dirty="0" sz="1000" spc="12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Su</a:t>
            </a:r>
            <a:r>
              <a:rPr dirty="0" sz="1000" spc="2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realización</a:t>
            </a:r>
            <a:r>
              <a:rPr dirty="0" sz="1000" spc="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puede</a:t>
            </a:r>
            <a:r>
              <a:rPr dirty="0" sz="1000" spc="6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concretarse</a:t>
            </a:r>
            <a:r>
              <a:rPr dirty="0" sz="1000" spc="9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</a:t>
            </a:r>
            <a:r>
              <a:rPr dirty="0" sz="1000" spc="3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través</a:t>
            </a:r>
            <a:r>
              <a:rPr dirty="0" sz="1000" spc="10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2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una</a:t>
            </a:r>
            <a:r>
              <a:rPr dirty="0" sz="1000" i="1">
                <a:latin typeface="Cambria"/>
                <a:cs typeface="Cambria"/>
              </a:rPr>
              <a:t> operación</a:t>
            </a:r>
            <a:r>
              <a:rPr dirty="0" sz="1000" spc="13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privada,</a:t>
            </a:r>
            <a:r>
              <a:rPr dirty="0" sz="1000" spc="18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pública</a:t>
            </a:r>
            <a:r>
              <a:rPr dirty="0" sz="1000" spc="18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o</a:t>
            </a:r>
            <a:r>
              <a:rPr dirty="0" sz="1000" spc="17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concertada.</a:t>
            </a:r>
            <a:r>
              <a:rPr dirty="0" sz="1000" spc="25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Los</a:t>
            </a:r>
            <a:r>
              <a:rPr dirty="0" sz="1000" spc="204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Proyectos</a:t>
            </a:r>
            <a:r>
              <a:rPr dirty="0" sz="1000" spc="229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Especiales</a:t>
            </a:r>
            <a:r>
              <a:rPr dirty="0" sz="1000" spc="27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serón</a:t>
            </a:r>
            <a:r>
              <a:rPr dirty="0" sz="1000" spc="19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objeto</a:t>
            </a:r>
            <a:r>
              <a:rPr dirty="0" sz="1000" spc="20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17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estudios</a:t>
            </a:r>
            <a:r>
              <a:rPr dirty="0" sz="1000" spc="24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17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viabilidad urbanística</a:t>
            </a:r>
            <a:r>
              <a:rPr dirty="0" sz="1000" spc="5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con</a:t>
            </a:r>
            <a:r>
              <a:rPr dirty="0" sz="1000" spc="-1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vistas</a:t>
            </a:r>
            <a:r>
              <a:rPr dirty="0" sz="1000" spc="6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</a:t>
            </a:r>
            <a:r>
              <a:rPr dirty="0" sz="1000" spc="4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analizar</a:t>
            </a:r>
            <a:r>
              <a:rPr dirty="0" sz="1000" spc="9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sus</a:t>
            </a:r>
            <a:r>
              <a:rPr dirty="0" sz="1000" spc="65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características</a:t>
            </a:r>
            <a:r>
              <a:rPr dirty="0" sz="1000" spc="6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diferenciales</a:t>
            </a:r>
            <a:r>
              <a:rPr dirty="0" sz="1000" spc="130" i="1">
                <a:latin typeface="Cambria"/>
                <a:cs typeface="Cambria"/>
              </a:rPr>
              <a:t> </a:t>
            </a:r>
            <a:r>
              <a:rPr dirty="0" sz="1000" i="1">
                <a:solidFill>
                  <a:srgbClr val="0F0F0F"/>
                </a:solidFill>
                <a:latin typeface="Cambria"/>
                <a:cs typeface="Cambria"/>
              </a:rPr>
              <a:t>y</a:t>
            </a:r>
            <a:r>
              <a:rPr dirty="0" sz="1000" spc="35" i="1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se</a:t>
            </a:r>
            <a:r>
              <a:rPr dirty="0" sz="1000" spc="-1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requerirá</a:t>
            </a:r>
            <a:r>
              <a:rPr dirty="0" sz="1000" spc="4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la</a:t>
            </a:r>
            <a:r>
              <a:rPr dirty="0" sz="1000" spc="-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realización</a:t>
            </a:r>
            <a:r>
              <a:rPr dirty="0" sz="1000" spc="7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un</a:t>
            </a:r>
            <a:r>
              <a:rPr dirty="0" sz="1000" spc="-1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estudio</a:t>
            </a:r>
            <a:r>
              <a:rPr dirty="0" sz="1000" spc="55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de</a:t>
            </a:r>
            <a:r>
              <a:rPr dirty="0" sz="1000" spc="50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impacto</a:t>
            </a:r>
            <a:r>
              <a:rPr dirty="0" sz="1000" spc="3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urbano</a:t>
            </a:r>
            <a:r>
              <a:rPr dirty="0" sz="1000" spc="1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territorial</a:t>
            </a:r>
            <a:r>
              <a:rPr dirty="0" sz="1000" spc="95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ambiental</a:t>
            </a:r>
            <a:r>
              <a:rPr dirty="0" sz="1000" spc="-2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para</a:t>
            </a:r>
            <a:r>
              <a:rPr dirty="0" sz="1000" spc="10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determinar</a:t>
            </a:r>
            <a:r>
              <a:rPr dirty="0" sz="1000" spc="10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su </a:t>
            </a:r>
            <a:r>
              <a:rPr dirty="0" sz="1000" spc="-10" i="1">
                <a:latin typeface="Cambria"/>
                <a:cs typeface="Cambria"/>
              </a:rPr>
              <a:t>aprobación</a:t>
            </a:r>
            <a:r>
              <a:rPr dirty="0" sz="1000" spc="45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conjuntamente</a:t>
            </a:r>
            <a:r>
              <a:rPr dirty="0" sz="1000" spc="10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con</a:t>
            </a:r>
            <a:r>
              <a:rPr dirty="0" sz="1000" spc="-1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la</a:t>
            </a:r>
            <a:r>
              <a:rPr dirty="0" sz="1000" spc="-3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consideración</a:t>
            </a:r>
            <a:r>
              <a:rPr dirty="0" sz="1000" spc="5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2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las</a:t>
            </a:r>
            <a:r>
              <a:rPr dirty="0" sz="1000" spc="50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medidas</a:t>
            </a:r>
            <a:r>
              <a:rPr dirty="0" sz="1000" spc="1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15" i="1">
                <a:latin typeface="Cambria"/>
                <a:cs typeface="Cambria"/>
              </a:rPr>
              <a:t> </a:t>
            </a:r>
            <a:r>
              <a:rPr dirty="0" sz="1000" spc="-30" i="1">
                <a:latin typeface="Cambria"/>
                <a:cs typeface="Cambria"/>
              </a:rPr>
              <a:t>mitigación</a:t>
            </a:r>
            <a:r>
              <a:rPr dirty="0" sz="1000" spc="-9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propuestas.</a:t>
            </a:r>
            <a:endParaRPr sz="1000">
              <a:latin typeface="Cambria"/>
              <a:cs typeface="Cambria"/>
            </a:endParaRPr>
          </a:p>
          <a:p>
            <a:pPr marL="17145">
              <a:lnSpc>
                <a:spcPts val="1110"/>
              </a:lnSpc>
            </a:pPr>
            <a:r>
              <a:rPr dirty="0" sz="1000" i="1">
                <a:latin typeface="Cambria"/>
                <a:cs typeface="Cambria"/>
              </a:rPr>
              <a:t>Los</a:t>
            </a:r>
            <a:r>
              <a:rPr dirty="0" sz="1000" spc="-6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proyectos</a:t>
            </a:r>
            <a:r>
              <a:rPr dirty="0" sz="1000" spc="8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especiales</a:t>
            </a:r>
            <a:r>
              <a:rPr dirty="0" sz="1000" spc="45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son:</a:t>
            </a:r>
            <a:endParaRPr sz="1000">
              <a:latin typeface="Cambria"/>
              <a:cs typeface="Cambria"/>
            </a:endParaRPr>
          </a:p>
          <a:p>
            <a:pPr marL="23495" marR="35560" indent="168275">
              <a:lnSpc>
                <a:spcPts val="1150"/>
              </a:lnSpc>
              <a:spcBef>
                <a:spcPts val="35"/>
              </a:spcBef>
              <a:buFont typeface="Cambria"/>
              <a:buAutoNum type="alphaLcParenR"/>
              <a:tabLst>
                <a:tab pos="191770" algn="l"/>
              </a:tabLst>
            </a:pPr>
            <a:r>
              <a:rPr dirty="0" sz="1000" spc="-50" b="1" i="1">
                <a:latin typeface="Cambria"/>
                <a:cs typeface="Cambria"/>
              </a:rPr>
              <a:t>Emprendimientos</a:t>
            </a:r>
            <a:r>
              <a:rPr dirty="0" sz="1000" spc="-90" b="1" i="1">
                <a:latin typeface="Cambria"/>
                <a:cs typeface="Cambria"/>
              </a:rPr>
              <a:t> </a:t>
            </a:r>
            <a:r>
              <a:rPr dirty="0" sz="1000" spc="-40" b="1" i="1">
                <a:latin typeface="Cambria"/>
                <a:cs typeface="Cambria"/>
              </a:rPr>
              <a:t>punt</a:t>
            </a:r>
            <a:r>
              <a:rPr dirty="0" sz="1000" spc="-40" b="1">
                <a:latin typeface="Cambria"/>
                <a:cs typeface="Cambria"/>
              </a:rPr>
              <a:t>u</a:t>
            </a:r>
            <a:r>
              <a:rPr dirty="0" sz="1000" spc="-40" b="1" i="1">
                <a:latin typeface="Cambria"/>
                <a:cs typeface="Cambria"/>
              </a:rPr>
              <a:t>ales.-</a:t>
            </a:r>
            <a:r>
              <a:rPr dirty="0" sz="1000" i="1">
                <a:latin typeface="Cambria"/>
                <a:cs typeface="Cambria"/>
              </a:rPr>
              <a:t>se</a:t>
            </a:r>
            <a:r>
              <a:rPr dirty="0" sz="1000" spc="5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refieren</a:t>
            </a:r>
            <a:r>
              <a:rPr dirty="0" sz="1000" spc="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a</a:t>
            </a:r>
            <a:r>
              <a:rPr dirty="0" sz="1000" spc="-4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un</a:t>
            </a:r>
            <a:r>
              <a:rPr dirty="0" sz="1000" spc="-2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único</a:t>
            </a:r>
            <a:r>
              <a:rPr dirty="0" sz="1000" spc="65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inmueble,</a:t>
            </a:r>
            <a:r>
              <a:rPr dirty="0" sz="1000" spc="90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parcelamientos</a:t>
            </a:r>
            <a:r>
              <a:rPr dirty="0" sz="1000" spc="5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especiales</a:t>
            </a:r>
            <a:r>
              <a:rPr dirty="0" sz="1000" spc="9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55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suelos,</a:t>
            </a:r>
            <a:r>
              <a:rPr dirty="0" sz="1000" spc="3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protección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55" i="1">
                <a:latin typeface="Cambria"/>
                <a:cs typeface="Cambria"/>
              </a:rPr>
              <a:t> </a:t>
            </a:r>
            <a:r>
              <a:rPr dirty="0" sz="1000" spc="-30" i="1">
                <a:latin typeface="Cambria"/>
                <a:cs typeface="Cambria"/>
              </a:rPr>
              <a:t>inmuebles</a:t>
            </a:r>
            <a:r>
              <a:rPr dirty="0" sz="1000" spc="10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 </a:t>
            </a:r>
            <a:r>
              <a:rPr dirty="0" sz="1000" spc="-55">
                <a:latin typeface="Cambria"/>
                <a:cs typeface="Cambria"/>
              </a:rPr>
              <a:t>fHreréi</a:t>
            </a:r>
            <a:r>
              <a:rPr dirty="0" sz="1000" spc="-95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patrimonial,</a:t>
            </a:r>
            <a:r>
              <a:rPr dirty="0" sz="1000" spc="125" i="1">
                <a:latin typeface="Cambria"/>
                <a:cs typeface="Cambria"/>
              </a:rPr>
              <a:t> </a:t>
            </a:r>
            <a:r>
              <a:rPr dirty="0" sz="1000" spc="-30" i="1">
                <a:latin typeface="Cambria"/>
                <a:cs typeface="Cambria"/>
              </a:rPr>
              <a:t>ambiental,</a:t>
            </a:r>
            <a:r>
              <a:rPr dirty="0" sz="1000" spc="10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condiciones</a:t>
            </a:r>
            <a:r>
              <a:rPr dirty="0" sz="1000" spc="80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topográficas,</a:t>
            </a:r>
            <a:r>
              <a:rPr dirty="0" sz="1000" spc="150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etc.</a:t>
            </a:r>
            <a:endParaRPr sz="1000">
              <a:latin typeface="Cambria"/>
              <a:cs typeface="Cambria"/>
            </a:endParaRPr>
          </a:p>
          <a:p>
            <a:pPr marL="187960" indent="-163830">
              <a:lnSpc>
                <a:spcPts val="1140"/>
              </a:lnSpc>
              <a:buFont typeface="Cambria"/>
              <a:buAutoNum type="alphaLcParenR"/>
              <a:tabLst>
                <a:tab pos="187960" algn="l"/>
              </a:tabLst>
            </a:pPr>
            <a:r>
              <a:rPr dirty="0" sz="1050" spc="-120" b="1" i="1">
                <a:latin typeface="Cambria"/>
                <a:cs typeface="Cambria"/>
              </a:rPr>
              <a:t>C•randes</a:t>
            </a:r>
            <a:r>
              <a:rPr dirty="0" sz="1050" spc="100" b="1" i="1">
                <a:latin typeface="Cambria"/>
                <a:cs typeface="Cambria"/>
              </a:rPr>
              <a:t> </a:t>
            </a:r>
            <a:r>
              <a:rPr dirty="0" sz="1050" spc="-25" b="1" i="1">
                <a:latin typeface="Cambria"/>
                <a:cs typeface="Cambria"/>
              </a:rPr>
              <a:t>Empr</a:t>
            </a:r>
            <a:r>
              <a:rPr dirty="0" sz="1050" spc="-25" b="1">
                <a:latin typeface="Cambria"/>
                <a:cs typeface="Cambria"/>
              </a:rPr>
              <a:t>en</a:t>
            </a:r>
            <a:r>
              <a:rPr dirty="0" sz="1050" spc="-25" b="1" i="1">
                <a:latin typeface="Cambria"/>
                <a:cs typeface="Cambria"/>
              </a:rPr>
              <a:t>dimientosUrbanos:</a:t>
            </a:r>
            <a:endParaRPr sz="1050">
              <a:latin typeface="Cambria"/>
              <a:cs typeface="Cambria"/>
            </a:endParaRPr>
          </a:p>
          <a:p>
            <a:pPr marL="20320">
              <a:lnSpc>
                <a:spcPts val="1165"/>
              </a:lnSpc>
            </a:pPr>
            <a:r>
              <a:rPr dirty="0" sz="1000" i="1">
                <a:latin typeface="Cambria"/>
                <a:cs typeface="Cambria"/>
              </a:rPr>
              <a:t>£ntre</a:t>
            </a:r>
            <a:r>
              <a:rPr dirty="0" sz="1000" spc="-2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los</a:t>
            </a:r>
            <a:r>
              <a:rPr dirty="0" sz="1000" spc="55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grandes</a:t>
            </a:r>
            <a:r>
              <a:rPr dirty="0" sz="1000" spc="114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emprendimientos</a:t>
            </a:r>
            <a:r>
              <a:rPr dirty="0" sz="1000" spc="-2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urbanos</a:t>
            </a:r>
            <a:r>
              <a:rPr dirty="0" sz="1000" spc="7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se</a:t>
            </a:r>
            <a:r>
              <a:rPr dirty="0" sz="1000" spc="3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indican:</a:t>
            </a:r>
            <a:endParaRPr sz="1000">
              <a:latin typeface="Cambria"/>
              <a:cs typeface="Cambria"/>
            </a:endParaRPr>
          </a:p>
          <a:p>
            <a:pPr lvl="1" marL="19050" marR="33020" indent="-5715">
              <a:lnSpc>
                <a:spcPts val="1150"/>
              </a:lnSpc>
              <a:spcBef>
                <a:spcPts val="75"/>
              </a:spcBef>
              <a:buClr>
                <a:srgbClr val="111111"/>
              </a:buClr>
              <a:buChar char="•"/>
              <a:tabLst>
                <a:tab pos="19050" algn="l"/>
                <a:tab pos="245745" algn="l"/>
              </a:tabLst>
            </a:pPr>
            <a:r>
              <a:rPr dirty="0" sz="1000" spc="-25" i="1">
                <a:latin typeface="Cambria"/>
                <a:cs typeface="Cambria"/>
              </a:rPr>
              <a:t>	</a:t>
            </a:r>
            <a:r>
              <a:rPr dirty="0" sz="1000" spc="-25" i="1">
                <a:latin typeface="Cambria"/>
                <a:cs typeface="Cambria"/>
              </a:rPr>
              <a:t>Emprendimientos</a:t>
            </a:r>
            <a:r>
              <a:rPr dirty="0" sz="1000" spc="-3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residenciales</a:t>
            </a:r>
            <a:r>
              <a:rPr dirty="0" sz="1000" spc="10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 </a:t>
            </a:r>
            <a:r>
              <a:rPr dirty="0" sz="1000" spc="-35" i="1">
                <a:latin typeface="Cambria"/>
                <a:cs typeface="Cambria"/>
              </a:rPr>
              <a:t>gran</a:t>
            </a:r>
            <a:r>
              <a:rPr dirty="0" sz="1000" spc="-9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porte,</a:t>
            </a:r>
            <a:r>
              <a:rPr dirty="0" sz="1000" spc="9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mós</a:t>
            </a:r>
            <a:r>
              <a:rPr dirty="0" sz="1000" spc="5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10.000</a:t>
            </a:r>
            <a:r>
              <a:rPr dirty="0" sz="1000" spc="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m2.</a:t>
            </a:r>
            <a:r>
              <a:rPr dirty="0" sz="1000" spc="10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superficie</a:t>
            </a:r>
            <a:r>
              <a:rPr dirty="0" sz="1000" spc="335" i="1">
                <a:latin typeface="Cambria"/>
                <a:cs typeface="Cambria"/>
              </a:rPr>
              <a:t> </a:t>
            </a:r>
            <a:r>
              <a:rPr dirty="0" sz="1000" spc="-30" i="1">
                <a:latin typeface="Cambria"/>
                <a:cs typeface="Cambria"/>
              </a:rPr>
              <a:t>de</a:t>
            </a:r>
            <a:r>
              <a:rPr dirty="0" sz="1000" spc="-7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parcelas</a:t>
            </a:r>
            <a:r>
              <a:rPr dirty="0" sz="1000" spc="12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o</a:t>
            </a:r>
            <a:r>
              <a:rPr dirty="0" sz="1000" spc="2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20" i="1">
                <a:latin typeface="Cambria"/>
                <a:cs typeface="Cambria"/>
              </a:rPr>
              <a:t> </a:t>
            </a:r>
            <a:r>
              <a:rPr dirty="0" sz="1000" spc="-30" i="1">
                <a:latin typeface="Cambria"/>
                <a:cs typeface="Cambria"/>
              </a:rPr>
              <a:t>sectores</a:t>
            </a:r>
            <a:r>
              <a:rPr dirty="0" sz="1000" spc="12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de</a:t>
            </a:r>
            <a:r>
              <a:rPr dirty="0" sz="1000" spc="500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interés</a:t>
            </a:r>
            <a:r>
              <a:rPr dirty="0" sz="1000" spc="4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social,</a:t>
            </a:r>
            <a:r>
              <a:rPr dirty="0" sz="1000" spc="120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miltural,</a:t>
            </a:r>
            <a:r>
              <a:rPr dirty="0" sz="1000" spc="135" i="1">
                <a:latin typeface="Cambria"/>
                <a:cs typeface="Cambria"/>
              </a:rPr>
              <a:t> </a:t>
            </a:r>
            <a:r>
              <a:rPr dirty="0" sz="1000" i="1">
                <a:solidFill>
                  <a:srgbClr val="161616"/>
                </a:solidFill>
                <a:latin typeface="Cambria"/>
                <a:cs typeface="Cambria"/>
              </a:rPr>
              <a:t>o</a:t>
            </a:r>
            <a:r>
              <a:rPr dirty="0" sz="1000" spc="-35" i="1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de</a:t>
            </a:r>
            <a:r>
              <a:rPr dirty="0" sz="1000" spc="-8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protección</a:t>
            </a:r>
            <a:endParaRPr sz="1000">
              <a:latin typeface="Cambria"/>
              <a:cs typeface="Cambria"/>
            </a:endParaRPr>
          </a:p>
          <a:p>
            <a:pPr marL="19050" marR="41275" indent="8890">
              <a:lnSpc>
                <a:spcPts val="1190"/>
              </a:lnSpc>
              <a:spcBef>
                <a:spcPts val="45"/>
              </a:spcBef>
              <a:tabLst>
                <a:tab pos="245745" algn="l"/>
              </a:tabLst>
            </a:pPr>
            <a:r>
              <a:rPr dirty="0" sz="1000" spc="-50" i="1">
                <a:solidFill>
                  <a:srgbClr val="0F0F0F"/>
                </a:solidFill>
                <a:latin typeface="Cambria"/>
                <a:cs typeface="Cambria"/>
              </a:rPr>
              <a:t>»</a:t>
            </a:r>
            <a:r>
              <a:rPr dirty="0" sz="1000" i="1">
                <a:solidFill>
                  <a:srgbClr val="0F0F0F"/>
                </a:solidFill>
                <a:latin typeface="Cambria"/>
                <a:cs typeface="Cambria"/>
              </a:rPr>
              <a:t>	</a:t>
            </a:r>
            <a:r>
              <a:rPr dirty="0" sz="1000" i="1">
                <a:latin typeface="Cambria"/>
                <a:cs typeface="Cambria"/>
              </a:rPr>
              <a:t>Los</a:t>
            </a:r>
            <a:r>
              <a:rPr dirty="0" sz="1000" spc="4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Barrios</a:t>
            </a:r>
            <a:r>
              <a:rPr dirty="0" sz="1000" spc="114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1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renovación</a:t>
            </a:r>
            <a:r>
              <a:rPr dirty="0" sz="1000" spc="8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o</a:t>
            </a:r>
            <a:r>
              <a:rPr dirty="0" sz="1000" spc="-20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revitalización</a:t>
            </a:r>
            <a:r>
              <a:rPr dirty="0" sz="1000" spc="-60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urbana,</a:t>
            </a:r>
            <a:r>
              <a:rPr dirty="0" sz="1000" spc="17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15" i="1">
                <a:latin typeface="Cambria"/>
                <a:cs typeface="Cambria"/>
              </a:rPr>
              <a:t> </a:t>
            </a:r>
            <a:r>
              <a:rPr dirty="0" sz="1000" spc="-45" i="1">
                <a:latin typeface="Cambria"/>
                <a:cs typeface="Cambria"/>
              </a:rPr>
              <a:t>reestr</a:t>
            </a:r>
            <a:r>
              <a:rPr dirty="0" sz="1000" spc="-45">
                <a:latin typeface="Cambria"/>
                <a:cs typeface="Cambria"/>
              </a:rPr>
              <a:t>2f</a:t>
            </a:r>
            <a:r>
              <a:rPr dirty="0" sz="1000" spc="-45" i="1">
                <a:latin typeface="Cambria"/>
                <a:cs typeface="Cambria"/>
              </a:rPr>
              <a:t>cturaciórl</a:t>
            </a:r>
            <a:r>
              <a:rPr dirty="0" sz="1000" spc="-70" i="1">
                <a:latin typeface="Cambria"/>
                <a:cs typeface="Cambria"/>
              </a:rPr>
              <a:t> </a:t>
            </a:r>
            <a:r>
              <a:rPr dirty="0" sz="1000" spc="-80" i="1">
                <a:latin typeface="Cambria"/>
                <a:cs typeface="Cambria"/>
              </a:rPr>
              <a:t>HTbana</a:t>
            </a:r>
            <a:r>
              <a:rPr dirty="0" sz="1000" spc="8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o</a:t>
            </a:r>
            <a:r>
              <a:rPr dirty="0" sz="1000" spc="15" i="1">
                <a:latin typeface="Cambria"/>
                <a:cs typeface="Cambria"/>
              </a:rPr>
              <a:t> </a:t>
            </a:r>
            <a:r>
              <a:rPr dirty="0" sz="1000" spc="-35" i="1">
                <a:latin typeface="Cambria"/>
                <a:cs typeface="Cambria"/>
              </a:rPr>
              <a:t>ambiental,</a:t>
            </a:r>
            <a:r>
              <a:rPr dirty="0" sz="1000" spc="175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de</a:t>
            </a:r>
            <a:r>
              <a:rPr dirty="0" sz="1000" spc="-40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preservación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50" i="1">
                <a:latin typeface="Cambria"/>
                <a:cs typeface="Cambria"/>
              </a:rPr>
              <a:t> </a:t>
            </a:r>
            <a:r>
              <a:rPr dirty="0" sz="1000" spc="-30" i="1">
                <a:latin typeface="Cambria"/>
                <a:cs typeface="Cambria"/>
              </a:rPr>
              <a:t>identidades</a:t>
            </a:r>
            <a:r>
              <a:rPr dirty="0" sz="1000" spc="7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locales</a:t>
            </a:r>
            <a:r>
              <a:rPr dirty="0" sz="1000" spc="8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y</a:t>
            </a:r>
            <a:r>
              <a:rPr dirty="0" sz="1000" spc="-5" i="1">
                <a:latin typeface="Cambria"/>
                <a:cs typeface="Cambria"/>
              </a:rPr>
              <a:t> </a:t>
            </a:r>
            <a:r>
              <a:rPr dirty="0" sz="1000" spc="-20" i="1">
                <a:latin typeface="Cambria"/>
                <a:cs typeface="Cambria"/>
              </a:rPr>
              <a:t>culturales,</a:t>
            </a:r>
            <a:r>
              <a:rPr dirty="0" sz="1000" spc="11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y</a:t>
            </a:r>
            <a:r>
              <a:rPr dirty="0" sz="1000" spc="10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prayectos</a:t>
            </a:r>
            <a:r>
              <a:rPr dirty="0" sz="1000" spc="1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5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usos</a:t>
            </a:r>
            <a:r>
              <a:rPr dirty="0" sz="1000" spc="-5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de</a:t>
            </a:r>
            <a:r>
              <a:rPr dirty="0" sz="1000" spc="-55" i="1">
                <a:latin typeface="Cambria"/>
                <a:cs typeface="Cambria"/>
              </a:rPr>
              <a:t> </a:t>
            </a:r>
            <a:r>
              <a:rPr dirty="0" sz="1000" spc="-25" i="1">
                <a:latin typeface="Cambria"/>
                <a:cs typeface="Cambria"/>
              </a:rPr>
              <a:t>carácter</a:t>
            </a:r>
            <a:r>
              <a:rPr dirty="0" sz="1000" spc="7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y</a:t>
            </a:r>
            <a:r>
              <a:rPr dirty="0" sz="1000" spc="-30" i="1">
                <a:latin typeface="Cambria"/>
                <a:cs typeface="Cambria"/>
              </a:rPr>
              <a:t> </a:t>
            </a:r>
            <a:r>
              <a:rPr dirty="0" sz="1000" i="1">
                <a:latin typeface="Cambria"/>
                <a:cs typeface="Cambria"/>
              </a:rPr>
              <a:t>escala</a:t>
            </a:r>
            <a:r>
              <a:rPr dirty="0" sz="1000" spc="-55" i="1">
                <a:latin typeface="Cambria"/>
                <a:cs typeface="Cambria"/>
              </a:rPr>
              <a:t> </a:t>
            </a:r>
            <a:r>
              <a:rPr dirty="0" sz="1000" spc="-10" i="1">
                <a:latin typeface="Cambria"/>
                <a:cs typeface="Cambria"/>
              </a:rPr>
              <a:t>metropolitana.</a:t>
            </a:r>
            <a:endParaRPr sz="1000">
              <a:latin typeface="Cambria"/>
              <a:cs typeface="Cambria"/>
            </a:endParaRPr>
          </a:p>
          <a:p>
            <a:pPr marL="19050">
              <a:lnSpc>
                <a:spcPts val="1160"/>
              </a:lnSpc>
            </a:pPr>
            <a:r>
              <a:rPr dirty="0" sz="1150" spc="-10">
                <a:latin typeface="Times New Roman"/>
                <a:cs typeface="Times New Roman"/>
              </a:rPr>
              <a:t>Que,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permite </a:t>
            </a:r>
            <a:r>
              <a:rPr dirty="0" sz="1150" spc="-10">
                <a:latin typeface="Times New Roman"/>
                <a:cs typeface="Times New Roman"/>
              </a:rPr>
              <a:t>al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Ejecutivo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la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generación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proyectos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especiales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para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uso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del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suelo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como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este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caso;</a:t>
            </a:r>
            <a:endParaRPr sz="1150">
              <a:latin typeface="Times New Roman"/>
              <a:cs typeface="Times New Roman"/>
            </a:endParaRPr>
          </a:p>
          <a:p>
            <a:pPr marL="19685">
              <a:lnSpc>
                <a:spcPts val="1210"/>
              </a:lnSpc>
            </a:pPr>
            <a:r>
              <a:rPr dirty="0" sz="1100">
                <a:latin typeface="Times New Roman"/>
                <a:cs typeface="Times New Roman"/>
              </a:rPr>
              <a:t>Que,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Código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Ordenamiento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Urbano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Territorial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Municipio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Cañuelas,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Artículo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149º</a:t>
            </a:r>
            <a:endParaRPr sz="1100">
              <a:latin typeface="Times New Roman"/>
              <a:cs typeface="Times New Roman"/>
            </a:endParaRPr>
          </a:p>
          <a:p>
            <a:pPr marL="20320">
              <a:lnSpc>
                <a:spcPts val="1265"/>
              </a:lnSpc>
            </a:pPr>
            <a:r>
              <a:rPr dirty="0" sz="1150" spc="-30">
                <a:latin typeface="Times New Roman"/>
                <a:cs typeface="Times New Roman"/>
              </a:rPr>
              <a:t>indica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documentación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necesaria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para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aprobación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de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un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proyecto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similares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características;</a:t>
            </a:r>
            <a:endParaRPr sz="1150">
              <a:latin typeface="Times New Roman"/>
              <a:cs typeface="Times New Roman"/>
            </a:endParaRPr>
          </a:p>
          <a:p>
            <a:pPr algn="just" marL="15875" marR="39370" indent="3175">
              <a:lnSpc>
                <a:spcPct val="92600"/>
              </a:lnSpc>
              <a:spcBef>
                <a:spcPts val="40"/>
              </a:spcBef>
            </a:pPr>
            <a:r>
              <a:rPr dirty="0" sz="1150" spc="-20">
                <a:latin typeface="Times New Roman"/>
                <a:cs typeface="Times New Roman"/>
              </a:rPr>
              <a:t>Que,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fecha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28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septiembre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del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corriente,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Cooperativa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trabajo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Bloque,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hizo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presente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la </a:t>
            </a:r>
            <a:r>
              <a:rPr dirty="0" sz="1150" spc="-10">
                <a:latin typeface="Times New Roman"/>
                <a:cs typeface="Times New Roman"/>
              </a:rPr>
              <a:t>documentación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solicitada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 Código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Urbano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Territorial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del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Municipio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Cañuelas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casos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 </a:t>
            </a:r>
            <a:r>
              <a:rPr dirty="0" sz="1150" spc="-30">
                <a:latin typeface="Times New Roman"/>
                <a:cs typeface="Times New Roman"/>
              </a:rPr>
              <a:t>proyectos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especiales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para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uso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suelo;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  <a:spcBef>
                <a:spcPts val="815"/>
              </a:spcBef>
            </a:pPr>
            <a:r>
              <a:rPr dirty="0" sz="1150">
                <a:latin typeface="Times New Roman"/>
                <a:cs typeface="Times New Roman"/>
              </a:rPr>
              <a:t>Por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ello,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LA</a:t>
            </a:r>
            <a:r>
              <a:rPr dirty="0" sz="1150" spc="-35" b="1">
                <a:latin typeface="Times New Roman"/>
                <a:cs typeface="Times New Roman"/>
              </a:rPr>
              <a:t> </a:t>
            </a:r>
            <a:r>
              <a:rPr dirty="0" sz="1150" spc="-30" b="1">
                <a:latin typeface="Times New Roman"/>
                <a:cs typeface="Times New Roman"/>
              </a:rPr>
              <a:t>INTENDENTA</a:t>
            </a:r>
            <a:r>
              <a:rPr dirty="0" sz="1150" spc="1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MUNIC&amp;AL</a:t>
            </a:r>
            <a:r>
              <a:rPr dirty="0" sz="1150" spc="5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20" b="1">
                <a:latin typeface="Times New Roman"/>
                <a:cs typeface="Times New Roman"/>
              </a:rPr>
              <a:t> </a:t>
            </a:r>
            <a:r>
              <a:rPr dirty="0" sz="1150" spc="-40" b="1">
                <a:latin typeface="Times New Roman"/>
                <a:cs typeface="Times New Roman"/>
              </a:rPr>
              <a:t>CAÑUELAS</a:t>
            </a:r>
            <a:r>
              <a:rPr dirty="0" sz="1150" spc="2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uso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0">
                <a:latin typeface="Times New Roman"/>
                <a:cs typeface="Times New Roman"/>
              </a:rPr>
              <a:t> las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atribuciones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legales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que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le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285"/>
              </a:lnSpc>
            </a:pPr>
            <a:r>
              <a:rPr dirty="0" sz="1200" spc="-40">
                <a:latin typeface="Times New Roman"/>
                <a:cs typeface="Times New Roman"/>
              </a:rPr>
              <a:t>son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propias;</a:t>
            </a:r>
            <a:endParaRPr sz="1200">
              <a:latin typeface="Times New Roman"/>
              <a:cs typeface="Times New Roman"/>
            </a:endParaRPr>
          </a:p>
          <a:p>
            <a:pPr algn="ctr" marR="24765">
              <a:lnSpc>
                <a:spcPts val="1350"/>
              </a:lnSpc>
            </a:pPr>
            <a:r>
              <a:rPr dirty="0" u="sng" sz="1200" spc="-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</a:t>
            </a:r>
            <a:r>
              <a:rPr dirty="0" u="sng" sz="120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E</a:t>
            </a:r>
            <a:r>
              <a:rPr dirty="0" u="sng" sz="120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C</a:t>
            </a:r>
            <a:r>
              <a:rPr dirty="0" u="sng" sz="1200" spc="-3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R</a:t>
            </a:r>
            <a:r>
              <a:rPr dirty="0" u="sng" sz="1200" spc="-6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E</a:t>
            </a:r>
            <a:r>
              <a:rPr dirty="0" u="sng" sz="120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u="sng" sz="120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  <a:p>
            <a:pPr algn="ctr" marL="13970" marR="42545" indent="-17780">
              <a:lnSpc>
                <a:spcPts val="1260"/>
              </a:lnSpc>
              <a:spcBef>
                <a:spcPts val="915"/>
              </a:spcBef>
            </a:pPr>
            <a:r>
              <a:rPr dirty="0" u="sng" sz="1200" spc="-65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ARTICULO</a:t>
            </a:r>
            <a:r>
              <a:rPr dirty="0" u="sng" sz="1200" spc="165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1•: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Apruébese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Proyecto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Especial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55">
                <a:latin typeface="Times New Roman"/>
                <a:cs typeface="Times New Roman"/>
              </a:rPr>
              <a:t>BARRIO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JUAN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XXIII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ubicado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Nomenclatura </a:t>
            </a:r>
            <a:r>
              <a:rPr dirty="0" sz="1200" spc="-50">
                <a:latin typeface="Times New Roman"/>
                <a:cs typeface="Times New Roman"/>
              </a:rPr>
              <a:t>Catastral: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Circunscripción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IV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Parcela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0">
                <a:latin typeface="Times New Roman"/>
                <a:cs typeface="Times New Roman"/>
              </a:rPr>
              <a:t>y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está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registrado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guía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contribuyentes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5">
                <a:latin typeface="Times New Roman"/>
                <a:cs typeface="Times New Roman"/>
              </a:rPr>
              <a:t>bajo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60">
                <a:latin typeface="Times New Roman"/>
                <a:cs typeface="Times New Roman"/>
              </a:rPr>
              <a:t>Partida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N°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19050">
              <a:lnSpc>
                <a:spcPct val="100000"/>
              </a:lnSpc>
            </a:pPr>
            <a:r>
              <a:rPr dirty="0" sz="900" i="1">
                <a:latin typeface="Cambria"/>
                <a:cs typeface="Cambria"/>
              </a:rPr>
              <a:t>“1983</a:t>
            </a:r>
            <a:r>
              <a:rPr dirty="0" sz="900" spc="-50" i="1">
                <a:latin typeface="Cambria"/>
                <a:cs typeface="Cambria"/>
              </a:rPr>
              <a:t> </a:t>
            </a:r>
            <a:r>
              <a:rPr dirty="0" sz="900" spc="-335" i="1">
                <a:latin typeface="Cambria"/>
                <a:cs typeface="Cambria"/>
              </a:rPr>
              <a:t>—</a:t>
            </a:r>
            <a:r>
              <a:rPr dirty="0" sz="900" spc="-30" i="1">
                <a:latin typeface="Cambria"/>
                <a:cs typeface="Cambria"/>
              </a:rPr>
              <a:t> </a:t>
            </a:r>
            <a:r>
              <a:rPr dirty="0" sz="900" spc="-10" i="1">
                <a:latin typeface="Cambria"/>
                <a:cs typeface="Cambria"/>
              </a:rPr>
              <a:t>40</a:t>
            </a:r>
            <a:r>
              <a:rPr dirty="0" sz="900" spc="-40" i="1">
                <a:latin typeface="Cambria"/>
                <a:cs typeface="Cambria"/>
              </a:rPr>
              <a:t> </a:t>
            </a:r>
            <a:r>
              <a:rPr dirty="0" sz="900" i="1">
                <a:latin typeface="Cambria"/>
                <a:cs typeface="Cambria"/>
              </a:rPr>
              <a:t>años</a:t>
            </a:r>
            <a:r>
              <a:rPr dirty="0" sz="900" spc="40" i="1">
                <a:latin typeface="Cambria"/>
                <a:cs typeface="Cambria"/>
              </a:rPr>
              <a:t> </a:t>
            </a:r>
            <a:r>
              <a:rPr dirty="0" sz="900" i="1">
                <a:latin typeface="Cambria"/>
                <a:cs typeface="Cambria"/>
              </a:rPr>
              <a:t>de</a:t>
            </a:r>
            <a:r>
              <a:rPr dirty="0" sz="900" spc="30" i="1">
                <a:latin typeface="Cambria"/>
                <a:cs typeface="Cambria"/>
              </a:rPr>
              <a:t> </a:t>
            </a:r>
            <a:r>
              <a:rPr dirty="0" sz="900" i="1">
                <a:latin typeface="Cambria"/>
                <a:cs typeface="Cambria"/>
              </a:rPr>
              <a:t>la</a:t>
            </a:r>
            <a:r>
              <a:rPr dirty="0" sz="900" spc="-25" i="1">
                <a:latin typeface="Cambria"/>
                <a:cs typeface="Cambria"/>
              </a:rPr>
              <a:t> </a:t>
            </a:r>
            <a:r>
              <a:rPr dirty="0" sz="900" spc="-30" i="1">
                <a:latin typeface="Cambria"/>
                <a:cs typeface="Cambria"/>
              </a:rPr>
              <a:t>restauración</a:t>
            </a:r>
            <a:r>
              <a:rPr dirty="0" sz="900" spc="45" i="1">
                <a:latin typeface="Cambria"/>
                <a:cs typeface="Cambria"/>
              </a:rPr>
              <a:t> </a:t>
            </a:r>
            <a:r>
              <a:rPr dirty="0" sz="900" i="1">
                <a:latin typeface="Cambria"/>
                <a:cs typeface="Cambria"/>
              </a:rPr>
              <a:t>de</a:t>
            </a:r>
            <a:r>
              <a:rPr dirty="0" sz="900" spc="-5" i="1">
                <a:latin typeface="Cambria"/>
                <a:cs typeface="Cambria"/>
              </a:rPr>
              <a:t> </a:t>
            </a:r>
            <a:r>
              <a:rPr dirty="0" sz="900" i="1">
                <a:latin typeface="Cambria"/>
                <a:cs typeface="Cambria"/>
              </a:rPr>
              <a:t>la</a:t>
            </a:r>
            <a:r>
              <a:rPr dirty="0" sz="900" spc="-30" i="1">
                <a:latin typeface="Cambria"/>
                <a:cs typeface="Cambria"/>
              </a:rPr>
              <a:t> </a:t>
            </a:r>
            <a:r>
              <a:rPr dirty="0" sz="900" spc="-25" i="1">
                <a:latin typeface="Cambria"/>
                <a:cs typeface="Cambria"/>
              </a:rPr>
              <a:t>democracia</a:t>
            </a:r>
            <a:r>
              <a:rPr dirty="0" sz="900" spc="30" i="1">
                <a:latin typeface="Cambria"/>
                <a:cs typeface="Cambria"/>
              </a:rPr>
              <a:t> </a:t>
            </a:r>
            <a:r>
              <a:rPr dirty="0" sz="900" spc="-380" i="1">
                <a:solidFill>
                  <a:srgbClr val="0F0F0F"/>
                </a:solidFill>
                <a:latin typeface="Cambria"/>
                <a:cs typeface="Cambria"/>
              </a:rPr>
              <a:t>—</a:t>
            </a:r>
            <a:r>
              <a:rPr dirty="0" sz="900" spc="40" i="1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900" spc="-10" i="1">
                <a:latin typeface="Cambria"/>
                <a:cs typeface="Cambria"/>
              </a:rPr>
              <a:t>2023”</a:t>
            </a:r>
            <a:endParaRPr sz="9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2436" y="2473451"/>
            <a:ext cx="5303520" cy="21579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31920" y="384047"/>
            <a:ext cx="429768" cy="621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21507" y="1069847"/>
            <a:ext cx="2459736" cy="24688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86054" y="1292351"/>
            <a:ext cx="5911215" cy="16198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20955" marR="22225" indent="-1270">
              <a:lnSpc>
                <a:spcPct val="100899"/>
              </a:lnSpc>
              <a:spcBef>
                <a:spcPts val="85"/>
              </a:spcBef>
            </a:pPr>
            <a:r>
              <a:rPr dirty="0" sz="1100" spc="-20">
                <a:latin typeface="Times New Roman"/>
                <a:cs typeface="Times New Roman"/>
              </a:rPr>
              <a:t>015-</a:t>
            </a:r>
            <a:r>
              <a:rPr dirty="0" sz="1100">
                <a:latin typeface="Times New Roman"/>
                <a:cs typeface="Times New Roman"/>
              </a:rPr>
              <a:t>1316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Matrícula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015-1919,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calle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Camino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Rural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S/N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declárese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Intereses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Social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presente proyecto.</a:t>
            </a:r>
            <a:endParaRPr sz="1100">
              <a:latin typeface="Times New Roman"/>
              <a:cs typeface="Times New Roman"/>
            </a:endParaRPr>
          </a:p>
          <a:p>
            <a:pPr marL="12700" marR="5080" indent="8255">
              <a:lnSpc>
                <a:spcPts val="1220"/>
              </a:lnSpc>
              <a:spcBef>
                <a:spcPts val="965"/>
              </a:spcBef>
            </a:pPr>
            <a:r>
              <a:rPr dirty="0" u="sng" sz="1100" spc="65" b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ARTICULO</a:t>
            </a:r>
            <a:r>
              <a:rPr dirty="0" u="sng" sz="1100" spc="180" b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b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2º:</a:t>
            </a:r>
            <a:r>
              <a:rPr dirty="0" u="sng" sz="1100" spc="160" b="1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 </a:t>
            </a:r>
            <a:r>
              <a:rPr dirty="0" sz="1100" spc="-35">
                <a:latin typeface="Cambria"/>
                <a:cs typeface="Cambria"/>
              </a:rPr>
              <a:t>Requiérase</a:t>
            </a:r>
            <a:r>
              <a:rPr dirty="0" sz="1100" spc="24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la</a:t>
            </a:r>
            <a:r>
              <a:rPr dirty="0" sz="1100" spc="14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intervención</a:t>
            </a:r>
            <a:r>
              <a:rPr dirty="0" sz="1100" spc="229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18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la</a:t>
            </a:r>
            <a:r>
              <a:rPr dirty="0" sz="1100" spc="13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Subsecretaria</a:t>
            </a:r>
            <a:r>
              <a:rPr dirty="0" sz="1100" spc="19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9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Hábitat</a:t>
            </a:r>
            <a:r>
              <a:rPr dirty="0" sz="1100" spc="17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1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la</a:t>
            </a:r>
            <a:r>
              <a:rPr dirty="0" sz="1100" spc="125">
                <a:latin typeface="Cambria"/>
                <a:cs typeface="Cambria"/>
              </a:rPr>
              <a:t> </a:t>
            </a:r>
            <a:r>
              <a:rPr dirty="0" sz="1100" spc="-40">
                <a:latin typeface="Cambria"/>
                <a:cs typeface="Cambria"/>
              </a:rPr>
              <a:t>Comunidad</a:t>
            </a:r>
            <a:r>
              <a:rPr dirty="0" sz="1100" spc="2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15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la Provincia</a:t>
            </a:r>
            <a:r>
              <a:rPr dirty="0" sz="1100" spc="-35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de</a:t>
            </a:r>
            <a:r>
              <a:rPr dirty="0" sz="1100" spc="-3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Buenos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Aires y </a:t>
            </a:r>
            <a:r>
              <a:rPr dirty="0" sz="1100" spc="-35">
                <a:latin typeface="Cambria"/>
                <a:cs typeface="Cambria"/>
              </a:rPr>
              <a:t>de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la</a:t>
            </a:r>
            <a:r>
              <a:rPr dirty="0" sz="1100" spc="-75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Escribanía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sz="1100" spc="-35">
                <a:latin typeface="Cambria"/>
                <a:cs typeface="Cambria"/>
              </a:rPr>
              <a:t>General</a:t>
            </a:r>
            <a:r>
              <a:rPr dirty="0" sz="1100" spc="10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de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Gobierno</a:t>
            </a:r>
            <a:r>
              <a:rPr dirty="0" sz="1100" spc="2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 la</a:t>
            </a:r>
            <a:r>
              <a:rPr dirty="0" sz="1100" spc="-6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Provincia</a:t>
            </a:r>
            <a:r>
              <a:rPr dirty="0" sz="1100" spc="-10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de</a:t>
            </a:r>
            <a:r>
              <a:rPr dirty="0" sz="1100" spc="-35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Buenos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Aires.</a:t>
            </a:r>
            <a:endParaRPr sz="1100">
              <a:latin typeface="Cambria"/>
              <a:cs typeface="Cambria"/>
            </a:endParaRPr>
          </a:p>
          <a:p>
            <a:pPr marL="19685">
              <a:lnSpc>
                <a:spcPct val="100000"/>
              </a:lnSpc>
              <a:spcBef>
                <a:spcPts val="770"/>
              </a:spcBef>
            </a:pPr>
            <a:r>
              <a:rPr dirty="0" u="sng" sz="1150" spc="-4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ARTÍCULO</a:t>
            </a:r>
            <a:r>
              <a:rPr dirty="0" u="sng" sz="1150" spc="-3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3º: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spc="-65" b="1">
                <a:latin typeface="Times New Roman"/>
                <a:cs typeface="Times New Roman"/>
              </a:rPr>
              <a:t>El</a:t>
            </a:r>
            <a:r>
              <a:rPr dirty="0" sz="1150" spc="-5" b="1">
                <a:latin typeface="Times New Roman"/>
                <a:cs typeface="Times New Roman"/>
              </a:rPr>
              <a:t> </a:t>
            </a:r>
            <a:r>
              <a:rPr dirty="0" sz="1150" spc="-65" b="1">
                <a:latin typeface="Times New Roman"/>
                <a:cs typeface="Times New Roman"/>
              </a:rPr>
              <a:t>presente</a:t>
            </a:r>
            <a:r>
              <a:rPr dirty="0" sz="1150" spc="10" b="1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Decreto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será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refrendado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85" b="1">
                <a:latin typeface="Times New Roman"/>
                <a:cs typeface="Times New Roman"/>
              </a:rPr>
              <a:t>por</a:t>
            </a:r>
            <a:r>
              <a:rPr dirty="0" sz="1150" spc="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el</a:t>
            </a:r>
            <a:r>
              <a:rPr dirty="0" sz="1150" spc="10" b="1">
                <a:latin typeface="Times New Roman"/>
                <a:cs typeface="Times New Roman"/>
              </a:rPr>
              <a:t> </a:t>
            </a:r>
            <a:r>
              <a:rPr dirty="0" sz="1150" spc="-70" b="1">
                <a:latin typeface="Times New Roman"/>
                <a:cs typeface="Times New Roman"/>
              </a:rPr>
              <a:t>Señor</a:t>
            </a:r>
            <a:r>
              <a:rPr dirty="0" sz="1150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Jefe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Gabinete.</a:t>
            </a:r>
            <a:endParaRPr sz="11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830"/>
              </a:spcBef>
              <a:tabLst>
                <a:tab pos="1647189" algn="l"/>
                <a:tab pos="1918335" algn="l"/>
              </a:tabLst>
            </a:pPr>
            <a:r>
              <a:rPr dirty="0" u="sng" sz="1100" spc="-10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ARTICULO</a:t>
            </a:r>
            <a:r>
              <a:rPr dirty="0" u="sng" sz="1100" spc="60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4º: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Cúmpl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re</a:t>
            </a:r>
            <a:r>
              <a:rPr dirty="0" sz="1100">
                <a:latin typeface="Times New Roman"/>
                <a:cs typeface="Times New Roman"/>
              </a:rPr>
              <a:t>	bese,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notifiquese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archívese.</a:t>
            </a:r>
            <a:endParaRPr sz="11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875"/>
              </a:spcBef>
            </a:pPr>
            <a:r>
              <a:rPr dirty="0" sz="1100" spc="-10" b="1">
                <a:latin typeface="Times New Roman"/>
                <a:cs typeface="Times New Roman"/>
              </a:rPr>
              <a:t>DECRETO</a:t>
            </a:r>
            <a:r>
              <a:rPr dirty="0" sz="1100" spc="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N°: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068</a:t>
            </a:r>
            <a:r>
              <a:rPr dirty="0" sz="1100" spc="484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23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66919" y="3835145"/>
            <a:ext cx="3225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5" b="1">
                <a:latin typeface="Courier New"/>
                <a:cs typeface="Courier New"/>
              </a:rPr>
              <a:t>Dr.£E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074523" y="3841495"/>
            <a:ext cx="1647189" cy="396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6420">
              <a:lnSpc>
                <a:spcPts val="990"/>
              </a:lnSpc>
              <a:spcBef>
                <a:spcPts val="100"/>
              </a:spcBef>
            </a:pPr>
            <a:r>
              <a:rPr dirty="0" sz="900">
                <a:latin typeface="Cambria"/>
                <a:cs typeface="Cambria"/>
              </a:rPr>
              <a:t>JANTUS</a:t>
            </a:r>
            <a:r>
              <a:rPr dirty="0" sz="900" spc="15">
                <a:latin typeface="Cambria"/>
                <a:cs typeface="Cambria"/>
              </a:rPr>
              <a:t> </a:t>
            </a:r>
            <a:r>
              <a:rPr dirty="0" sz="900" b="1">
                <a:latin typeface="Cambria"/>
                <a:cs typeface="Cambria"/>
              </a:rPr>
              <a:t>DE</a:t>
            </a:r>
            <a:r>
              <a:rPr dirty="0" sz="900" spc="-5" b="1">
                <a:latin typeface="Cambria"/>
                <a:cs typeface="Cambria"/>
              </a:rPr>
              <a:t> </a:t>
            </a:r>
            <a:r>
              <a:rPr dirty="0" sz="900" spc="-25" b="1">
                <a:latin typeface="Cambria"/>
                <a:cs typeface="Cambria"/>
              </a:rPr>
              <a:t>ESTRADA</a:t>
            </a:r>
            <a:endParaRPr sz="900">
              <a:latin typeface="Cambria"/>
              <a:cs typeface="Cambria"/>
            </a:endParaRPr>
          </a:p>
          <a:p>
            <a:pPr marL="12700" marR="404495" indent="95885">
              <a:lnSpc>
                <a:spcPts val="940"/>
              </a:lnSpc>
              <a:spcBef>
                <a:spcPts val="55"/>
              </a:spcBef>
            </a:pPr>
            <a:r>
              <a:rPr dirty="0" sz="900" spc="-10">
                <a:latin typeface="Cambria"/>
                <a:cs typeface="Cambria"/>
              </a:rPr>
              <a:t>DE </a:t>
            </a:r>
            <a:r>
              <a:rPr dirty="0" sz="900">
                <a:latin typeface="Cambria"/>
                <a:cs typeface="Cambria"/>
              </a:rPr>
              <a:t>DE</a:t>
            </a:r>
            <a:r>
              <a:rPr dirty="0" sz="900" spc="-15">
                <a:latin typeface="Cambria"/>
                <a:cs typeface="Cambria"/>
              </a:rPr>
              <a:t> </a:t>
            </a:r>
            <a:r>
              <a:rPr dirty="0" sz="900" spc="-10">
                <a:latin typeface="Cambria"/>
                <a:cs typeface="Cambria"/>
              </a:rPr>
              <a:t>GABINETE</a:t>
            </a:r>
            <a:r>
              <a:rPr dirty="0" sz="900" spc="500">
                <a:latin typeface="Cambria"/>
                <a:cs typeface="Cambria"/>
              </a:rPr>
              <a:t> </a:t>
            </a:r>
            <a:r>
              <a:rPr dirty="0" sz="900">
                <a:latin typeface="Cambria"/>
                <a:cs typeface="Cambria"/>
              </a:rPr>
              <a:t>IPA£IDAD</a:t>
            </a:r>
            <a:r>
              <a:rPr dirty="0" sz="900" spc="85">
                <a:latin typeface="Cambria"/>
                <a:cs typeface="Cambria"/>
              </a:rPr>
              <a:t> </a:t>
            </a:r>
            <a:r>
              <a:rPr dirty="0" sz="900" spc="-70">
                <a:latin typeface="Cambria"/>
                <a:cs typeface="Cambria"/>
              </a:rPr>
              <a:t>de</a:t>
            </a:r>
            <a:r>
              <a:rPr dirty="0" sz="900" spc="-20">
                <a:latin typeface="Cambria"/>
                <a:cs typeface="Cambria"/>
              </a:rPr>
              <a:t> </a:t>
            </a:r>
            <a:r>
              <a:rPr dirty="0" sz="900" spc="-10">
                <a:latin typeface="Cambria"/>
                <a:cs typeface="Cambria"/>
              </a:rPr>
              <a:t>CAÑIIELAS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05652" y="3846067"/>
            <a:ext cx="27114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75">
              <a:lnSpc>
                <a:spcPts val="990"/>
              </a:lnSpc>
              <a:spcBef>
                <a:spcPts val="100"/>
              </a:spcBef>
            </a:pPr>
            <a:r>
              <a:rPr dirty="0" sz="900" spc="-80">
                <a:latin typeface="Courier New"/>
                <a:cs typeface="Courier New"/>
              </a:rPr>
              <a:t>Dra.</a:t>
            </a:r>
            <a:endParaRPr sz="900">
              <a:latin typeface="Courier New"/>
              <a:cs typeface="Courier New"/>
            </a:endParaRPr>
          </a:p>
          <a:p>
            <a:pPr marL="12700">
              <a:lnSpc>
                <a:spcPts val="990"/>
              </a:lnSpc>
            </a:pPr>
            <a:r>
              <a:rPr dirty="0" sz="900" spc="-125" b="1">
                <a:latin typeface="Times New Roman"/>
                <a:cs typeface="Times New Roman"/>
              </a:rPr>
              <a:t>ENTE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96612" y="3846067"/>
            <a:ext cx="923290" cy="39624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 indent="344170">
              <a:lnSpc>
                <a:spcPct val="85000"/>
              </a:lnSpc>
              <a:spcBef>
                <a:spcPts val="260"/>
              </a:spcBef>
            </a:pPr>
            <a:r>
              <a:rPr dirty="0" sz="900" spc="-10">
                <a:latin typeface="Courier New"/>
                <a:cs typeface="Courier New"/>
              </a:rPr>
              <a:t>.A.fASS* </a:t>
            </a:r>
            <a:r>
              <a:rPr dirty="0" sz="900" spc="-10" b="1">
                <a:latin typeface="Times New Roman"/>
                <a:cs typeface="Times New Roman"/>
              </a:rPr>
              <a:t>ENIA</a:t>
            </a:r>
            <a:r>
              <a:rPr dirty="0" sz="900" spc="-45" b="1">
                <a:latin typeface="Times New Roman"/>
                <a:cs typeface="Times New Roman"/>
              </a:rPr>
              <a:t> </a:t>
            </a:r>
            <a:r>
              <a:rPr dirty="0" sz="900" spc="-80" b="1">
                <a:latin typeface="Times New Roman"/>
                <a:cs typeface="Times New Roman"/>
              </a:rPr>
              <a:t>MUNICIPAL</a:t>
            </a:r>
            <a:r>
              <a:rPr dirty="0" sz="900" spc="-10" b="1">
                <a:latin typeface="Times New Roman"/>
                <a:cs typeface="Times New Roman"/>
              </a:rPr>
              <a:t> CANUE£AS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62887" y="10350245"/>
            <a:ext cx="289369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i="1">
                <a:latin typeface="Times New Roman"/>
                <a:cs typeface="Times New Roman"/>
              </a:rPr>
              <a:t>"1983</a:t>
            </a:r>
            <a:r>
              <a:rPr dirty="0" sz="950" spc="-50" i="1">
                <a:latin typeface="Times New Roman"/>
                <a:cs typeface="Times New Roman"/>
              </a:rPr>
              <a:t> </a:t>
            </a:r>
            <a:r>
              <a:rPr dirty="0" sz="950" i="1">
                <a:latin typeface="Times New Roman"/>
                <a:cs typeface="Times New Roman"/>
              </a:rPr>
              <a:t>-</a:t>
            </a:r>
            <a:r>
              <a:rPr dirty="0" sz="950" spc="120" i="1">
                <a:latin typeface="Times New Roman"/>
                <a:cs typeface="Times New Roman"/>
              </a:rPr>
              <a:t> </a:t>
            </a:r>
            <a:r>
              <a:rPr dirty="0" sz="950" spc="-30">
                <a:latin typeface="Times New Roman"/>
                <a:cs typeface="Times New Roman"/>
              </a:rPr>
              <a:t>40 </a:t>
            </a:r>
            <a:r>
              <a:rPr dirty="0" sz="950" spc="-40" i="1">
                <a:latin typeface="Times New Roman"/>
                <a:cs typeface="Times New Roman"/>
              </a:rPr>
              <a:t>años</a:t>
            </a:r>
            <a:r>
              <a:rPr dirty="0" sz="950" spc="-5" i="1">
                <a:latin typeface="Times New Roman"/>
                <a:cs typeface="Times New Roman"/>
              </a:rPr>
              <a:t> </a:t>
            </a:r>
            <a:r>
              <a:rPr dirty="0" sz="950" spc="-30" i="1">
                <a:latin typeface="Times New Roman"/>
                <a:cs typeface="Times New Roman"/>
              </a:rPr>
              <a:t>de</a:t>
            </a:r>
            <a:r>
              <a:rPr dirty="0" sz="950" i="1">
                <a:latin typeface="Times New Roman"/>
                <a:cs typeface="Times New Roman"/>
              </a:rPr>
              <a:t> la</a:t>
            </a:r>
            <a:r>
              <a:rPr dirty="0" sz="950" spc="-35" i="1">
                <a:latin typeface="Times New Roman"/>
                <a:cs typeface="Times New Roman"/>
              </a:rPr>
              <a:t> </a:t>
            </a:r>
            <a:r>
              <a:rPr dirty="0" sz="950" spc="-30" i="1">
                <a:latin typeface="Times New Roman"/>
                <a:cs typeface="Times New Roman"/>
              </a:rPr>
              <a:t>restauración</a:t>
            </a:r>
            <a:r>
              <a:rPr dirty="0" sz="950" spc="20" i="1">
                <a:latin typeface="Times New Roman"/>
                <a:cs typeface="Times New Roman"/>
              </a:rPr>
              <a:t> </a:t>
            </a:r>
            <a:r>
              <a:rPr dirty="0" sz="950" i="1">
                <a:latin typeface="Times New Roman"/>
                <a:cs typeface="Times New Roman"/>
              </a:rPr>
              <a:t>de</a:t>
            </a:r>
            <a:r>
              <a:rPr dirty="0" sz="950" spc="5" i="1">
                <a:latin typeface="Times New Roman"/>
                <a:cs typeface="Times New Roman"/>
              </a:rPr>
              <a:t> </a:t>
            </a:r>
            <a:r>
              <a:rPr dirty="0" sz="950" i="1">
                <a:latin typeface="Times New Roman"/>
                <a:cs typeface="Times New Roman"/>
              </a:rPr>
              <a:t>la</a:t>
            </a:r>
            <a:r>
              <a:rPr dirty="0" sz="950" spc="-60" i="1">
                <a:latin typeface="Times New Roman"/>
                <a:cs typeface="Times New Roman"/>
              </a:rPr>
              <a:t> </a:t>
            </a:r>
            <a:r>
              <a:rPr dirty="0" sz="950" spc="-25" i="1">
                <a:latin typeface="Times New Roman"/>
                <a:cs typeface="Times New Roman"/>
              </a:rPr>
              <a:t>democracia</a:t>
            </a:r>
            <a:r>
              <a:rPr dirty="0" sz="950" spc="10" i="1">
                <a:latin typeface="Times New Roman"/>
                <a:cs typeface="Times New Roman"/>
              </a:rPr>
              <a:t> </a:t>
            </a:r>
            <a:r>
              <a:rPr dirty="0" sz="950" spc="-85" i="1">
                <a:latin typeface="Times New Roman"/>
                <a:cs typeface="Times New Roman"/>
              </a:rPr>
              <a:t>—</a:t>
            </a:r>
            <a:r>
              <a:rPr dirty="0" sz="950" spc="-10" i="1">
                <a:latin typeface="Times New Roman"/>
                <a:cs typeface="Times New Roman"/>
              </a:rPr>
              <a:t>2023</a:t>
            </a:r>
            <a:r>
              <a:rPr dirty="0" sz="950" spc="-10" i="1">
                <a:solidFill>
                  <a:srgbClr val="0F0F0F"/>
                </a:solidFill>
                <a:latin typeface="Times New Roman"/>
                <a:cs typeface="Times New Roman"/>
              </a:rPr>
              <a:t>”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2025-10-21T10:20:15Z</dcterms:created>
  <dcterms:modified xsi:type="dcterms:W3CDTF">2025-10-21T10:20:15Z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2023-11-28T00:00:00Z</vt:filetime>
  </property>
  <property fmtid="{D5CDD505-2E9C-101B-9397-08002B2CF9AE}" pid="3" name="Creator">
    <vt:lpwstr>RICOH IM C300</vt:lpwstr>
  </property>
  <property fmtid="{D5CDD505-2E9C-101B-9397-08002B2CF9AE}" pid="4" name="LastSaved">
    <vt:filetime>2025-10-21T00:00:00Z</vt:filetime>
  </property>
  <property fmtid="{D5CDD505-2E9C-101B-9397-08002B2CF9AE}" pid="5" name="Producer">
    <vt:lpwstr>RICOH IM C300</vt:lpwstr>
  </property>
</Properties>
</file>