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27954" y="276224"/>
            <a:ext cx="1648078" cy="6477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5800" y="9128797"/>
            <a:ext cx="6838950" cy="10794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93744" y="10282399"/>
            <a:ext cx="774700" cy="1803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#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1094588"/>
            <a:ext cx="6219825" cy="797877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4006215">
              <a:lnSpc>
                <a:spcPct val="100000"/>
              </a:lnSpc>
              <a:spcBef>
                <a:spcPts val="675"/>
              </a:spcBef>
            </a:pPr>
            <a:r>
              <a:rPr dirty="0" sz="1100" spc="-10" b="1">
                <a:latin typeface="Arial"/>
                <a:cs typeface="Arial"/>
              </a:rPr>
              <a:t>EX-2022-</a:t>
            </a:r>
            <a:r>
              <a:rPr dirty="0" sz="1100" b="1">
                <a:latin typeface="Arial"/>
                <a:cs typeface="Arial"/>
              </a:rPr>
              <a:t>34645219-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-GDEBA-</a:t>
            </a:r>
            <a:r>
              <a:rPr dirty="0" sz="1100" spc="-25" b="1">
                <a:latin typeface="Arial"/>
                <a:cs typeface="Arial"/>
              </a:rPr>
              <a:t>ADA</a:t>
            </a:r>
            <a:endParaRPr sz="1100">
              <a:latin typeface="Arial"/>
              <a:cs typeface="Arial"/>
            </a:endParaRPr>
          </a:p>
          <a:p>
            <a:pPr algn="r" marL="12700" marR="5715" indent="457200">
              <a:lnSpc>
                <a:spcPct val="143600"/>
              </a:lnSpc>
            </a:pP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Autoridad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Provincia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Buenos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Aires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través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Dirección Provincial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Gestión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Informa</a:t>
            </a:r>
            <a:r>
              <a:rPr dirty="0" sz="1100" spc="7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desde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ámbito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competencia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Prefactibilidad</a:t>
            </a:r>
            <a:r>
              <a:rPr dirty="0" sz="1100" spc="6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Hidráulica,</a:t>
            </a:r>
            <a:endParaRPr sz="1100">
              <a:latin typeface="Arial"/>
              <a:cs typeface="Arial"/>
            </a:endParaRPr>
          </a:p>
          <a:p>
            <a:pPr algn="r" marL="12700" marR="5080">
              <a:lnSpc>
                <a:spcPct val="143800"/>
              </a:lnSpc>
              <a:spcBef>
                <a:spcPts val="10"/>
              </a:spcBef>
              <a:tabLst>
                <a:tab pos="1110615" algn="l"/>
                <a:tab pos="1407795" algn="l"/>
                <a:tab pos="2333625" algn="l"/>
                <a:tab pos="2670810" algn="l"/>
                <a:tab pos="3364229" algn="l"/>
                <a:tab pos="3979545" algn="l"/>
                <a:tab pos="4935855" algn="l"/>
                <a:tab pos="6128385" algn="l"/>
              </a:tabLst>
            </a:pPr>
            <a:r>
              <a:rPr dirty="0" sz="1100" spc="-10" b="1">
                <a:latin typeface="Arial"/>
                <a:cs typeface="Arial"/>
              </a:rPr>
              <a:t>Prefactibilidad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25" b="1">
                <a:latin typeface="Arial"/>
                <a:cs typeface="Arial"/>
              </a:rPr>
              <a:t>de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Explotación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25" b="1">
                <a:latin typeface="Arial"/>
                <a:cs typeface="Arial"/>
              </a:rPr>
              <a:t>del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Recurso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Hídrico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Subterráneo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(Disponibilidad</a:t>
            </a:r>
            <a:r>
              <a:rPr dirty="0" sz="1100" spc="-10">
                <a:latin typeface="Arial MT"/>
                <a:cs typeface="Arial MT"/>
              </a:rPr>
              <a:t>)</a:t>
            </a:r>
            <a:r>
              <a:rPr dirty="0" sz="1100">
                <a:latin typeface="Arial MT"/>
                <a:cs typeface="Arial MT"/>
              </a:rPr>
              <a:t>	</a:t>
            </a:r>
            <a:r>
              <a:rPr dirty="0" sz="1100" spc="-50" b="1">
                <a:latin typeface="Arial"/>
                <a:cs typeface="Arial"/>
              </a:rPr>
              <a:t>y </a:t>
            </a:r>
            <a:r>
              <a:rPr dirty="0" sz="1100" b="1">
                <a:latin typeface="Arial"/>
                <a:cs typeface="Arial"/>
              </a:rPr>
              <a:t>Prefactibilidad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Vuelco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Efluentes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Líquidos Cloacales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previamente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tratados,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solicitado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por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usuario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“Secretaría</a:t>
            </a:r>
            <a:r>
              <a:rPr dirty="0" sz="1100" spc="2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Integración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Socio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Urbana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(SISU),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dependiente</a:t>
            </a:r>
            <a:r>
              <a:rPr dirty="0" sz="1100" spc="2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del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Ministerio</a:t>
            </a:r>
            <a:r>
              <a:rPr dirty="0" sz="1100" spc="21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Desarrollo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Social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Nación”,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proyecto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lotes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servicios,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inmueble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identificado </a:t>
            </a:r>
            <a:r>
              <a:rPr dirty="0" sz="1100">
                <a:latin typeface="Arial MT"/>
                <a:cs typeface="Arial MT"/>
              </a:rPr>
              <a:t>catastralmente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Circunscripción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IV,</a:t>
            </a:r>
            <a:r>
              <a:rPr dirty="0" sz="1100" spc="-10">
                <a:latin typeface="Arial MT"/>
                <a:cs typeface="Arial MT"/>
              </a:rPr>
              <a:t> Parcela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14,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Localidad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Cañuelas.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--</a:t>
            </a:r>
            <a:r>
              <a:rPr dirty="0" sz="1100" spc="-50">
                <a:latin typeface="Arial MT"/>
                <a:cs typeface="Arial MT"/>
              </a:rPr>
              <a:t>- </a:t>
            </a:r>
            <a:r>
              <a:rPr dirty="0" sz="1100" b="1">
                <a:latin typeface="Arial"/>
                <a:cs typeface="Arial"/>
              </a:rPr>
              <a:t>Prefactibilidad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Hidráulica: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Departamento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Límites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Restricciones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Dominio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que </a:t>
            </a:r>
            <a:r>
              <a:rPr dirty="0" sz="1100">
                <a:latin typeface="Arial MT"/>
                <a:cs typeface="Arial MT"/>
              </a:rPr>
              <a:t>consultados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antecedentes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evaluada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información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proporcionada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Usuario,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inmueble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ubica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dentro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cuenca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Arroyo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Castro,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lindando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hacia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sector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Sureste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mismo,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algún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sector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podría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verse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afectado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desbordes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extraordinarios,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zona </a:t>
            </a:r>
            <a:r>
              <a:rPr dirty="0" sz="1100">
                <a:latin typeface="Arial MT"/>
                <a:cs typeface="Arial MT"/>
              </a:rPr>
              <a:t>rural, observándose ausencia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construcciones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predio.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 cota promedio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inmueble es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30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msnm.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expuesto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considera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viable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otorgar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prefactibilidad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solicitada.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deja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constancia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Aptitud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Hidráulica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tramita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predio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estudio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está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condicionada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presentación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Proyecto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Saneamiento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Hidráulico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predio,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verificando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cotas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funcionamiento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del </a:t>
            </a:r>
            <a:r>
              <a:rPr dirty="0" sz="1100">
                <a:latin typeface="Arial MT"/>
                <a:cs typeface="Arial MT"/>
              </a:rPr>
              <a:t>Arroyo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Castro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conexión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entorno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conforme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emprendimiento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desarrollar,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0">
                <a:latin typeface="Arial MT"/>
                <a:cs typeface="Arial MT"/>
              </a:rPr>
              <a:t> cual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contemple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cumplimiento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Ley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Provincial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N°6253/60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(Conservación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Desagües </a:t>
            </a:r>
            <a:r>
              <a:rPr dirty="0" sz="1100">
                <a:latin typeface="Arial MT"/>
                <a:cs typeface="Arial MT"/>
              </a:rPr>
              <a:t>Naturales),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Provincial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°12257/99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(Código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Aguas),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Resolución</a:t>
            </a:r>
            <a:r>
              <a:rPr dirty="0" sz="1100">
                <a:latin typeface="Arial MT"/>
                <a:cs typeface="Arial MT"/>
              </a:rPr>
              <a:t> ADA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N°2222/2019,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demás </a:t>
            </a:r>
            <a:r>
              <a:rPr dirty="0" sz="1100">
                <a:latin typeface="Arial MT"/>
                <a:cs typeface="Arial MT"/>
              </a:rPr>
              <a:t>legislación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vigente.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deja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constancia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que,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condiciones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actuales,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podrán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ejecutarse </a:t>
            </a:r>
            <a:r>
              <a:rPr dirty="0" sz="1100">
                <a:latin typeface="Arial MT"/>
                <a:cs typeface="Arial MT"/>
              </a:rPr>
              <a:t>construcciones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carácter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permanente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variarse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actual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tierra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franja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100 </a:t>
            </a:r>
            <a:r>
              <a:rPr dirty="0" sz="1100">
                <a:latin typeface="Arial MT"/>
                <a:cs typeface="Arial MT"/>
              </a:rPr>
              <a:t>(cien)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contados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línea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ribera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aprobar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oportunamente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Autoridad</a:t>
            </a:r>
            <a:r>
              <a:rPr dirty="0" sz="1100" spc="-25">
                <a:latin typeface="Arial MT"/>
                <a:cs typeface="Arial MT"/>
              </a:rPr>
              <a:t> de </a:t>
            </a:r>
            <a:r>
              <a:rPr dirty="0" sz="1100">
                <a:latin typeface="Arial MT"/>
                <a:cs typeface="Arial MT"/>
              </a:rPr>
              <a:t>aplicación-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Arroyo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Castro 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hasta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donde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llegue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desborde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crecidas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extraordinarias.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Ley </a:t>
            </a:r>
            <a:r>
              <a:rPr dirty="0" sz="1100" spc="-10">
                <a:latin typeface="Arial MT"/>
                <a:cs typeface="Arial MT"/>
              </a:rPr>
              <a:t>Provincial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N°6253/60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Decreto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Reglamentario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Nº11368/61.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 spc="-50">
                <a:latin typeface="Arial MT"/>
                <a:cs typeface="Arial MT"/>
              </a:rPr>
              <a:t>- </a:t>
            </a:r>
            <a:r>
              <a:rPr dirty="0" sz="1100" b="1">
                <a:latin typeface="Arial"/>
                <a:cs typeface="Arial"/>
              </a:rPr>
              <a:t>Prefactibilidad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Explotación</a:t>
            </a:r>
            <a:r>
              <a:rPr dirty="0" sz="1100" spc="2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del</a:t>
            </a:r>
            <a:r>
              <a:rPr dirty="0" sz="1100" spc="2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Recurso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Hídrico</a:t>
            </a:r>
            <a:r>
              <a:rPr dirty="0" sz="1100" spc="1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Subterráneo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(Disponibilidad</a:t>
            </a:r>
            <a:r>
              <a:rPr dirty="0" sz="1100">
                <a:latin typeface="Arial MT"/>
                <a:cs typeface="Arial MT"/>
              </a:rPr>
              <a:t>):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el </a:t>
            </a:r>
            <a:r>
              <a:rPr dirty="0" sz="1100">
                <a:latin typeface="Arial MT"/>
                <a:cs typeface="Arial MT"/>
              </a:rPr>
              <a:t>Departamento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Planes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Hidrológicos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mientras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parcelas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encuentren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alcanzadas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servicio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red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potable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existente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zona, 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defecto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 servicio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agua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pudiera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suministrado,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consultada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información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antecedente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evaluando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grado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compromiso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posee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recurso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hídrico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zona,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características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ambiente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hidrogeológico,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potencial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explotación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actual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0">
                <a:latin typeface="Arial MT"/>
                <a:cs typeface="Arial MT"/>
              </a:rPr>
              <a:t> exigencia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 agua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requerida,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factible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0">
                <a:latin typeface="Arial MT"/>
                <a:cs typeface="Arial MT"/>
              </a:rPr>
              <a:t> explotación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caudal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estimado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500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m³/día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(quinientos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cúbicos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diarios)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acuífero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Puelches,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para </a:t>
            </a:r>
            <a:r>
              <a:rPr dirty="0" sz="1100">
                <a:latin typeface="Arial MT"/>
                <a:cs typeface="Arial MT"/>
              </a:rPr>
              <a:t>abastecer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todos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comprenderán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loteo,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acuerdo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a) del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Art. </a:t>
            </a:r>
            <a:r>
              <a:rPr dirty="0" sz="1100" spc="-25">
                <a:latin typeface="Arial MT"/>
                <a:cs typeface="Arial MT"/>
              </a:rPr>
              <a:t>55°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Código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factible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ejecución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perforaciones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individuales,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quedando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1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793744" y="9759188"/>
            <a:ext cx="239268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CE-2022-41068744-GDEBA-DPGHADA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2178050" y="3693548"/>
            <a:ext cx="4643755" cy="0"/>
          </a:xfrm>
          <a:custGeom>
            <a:avLst/>
            <a:gdLst/>
            <a:ahLst/>
            <a:cxnLst/>
            <a:rect l="l" t="t" r="r" b="b"/>
            <a:pathLst>
              <a:path w="4643755" h="0">
                <a:moveTo>
                  <a:pt x="0" y="0"/>
                </a:moveTo>
                <a:lnTo>
                  <a:pt x="4643268" y="0"/>
                </a:lnTo>
              </a:path>
            </a:pathLst>
          </a:custGeom>
          <a:ln w="1233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859533" y="7309111"/>
            <a:ext cx="4970780" cy="0"/>
          </a:xfrm>
          <a:custGeom>
            <a:avLst/>
            <a:gdLst/>
            <a:ahLst/>
            <a:cxnLst/>
            <a:rect l="l" t="t" r="r" b="b"/>
            <a:pathLst>
              <a:path w="4970780" h="0">
                <a:moveTo>
                  <a:pt x="0" y="0"/>
                </a:moveTo>
                <a:lnTo>
                  <a:pt x="4970370" y="0"/>
                </a:lnTo>
              </a:path>
            </a:pathLst>
          </a:custGeom>
          <a:ln w="1233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09600" y="853795"/>
            <a:ext cx="6344920" cy="8219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76200" marR="67310">
              <a:lnSpc>
                <a:spcPct val="143700"/>
              </a:lnSpc>
              <a:spcBef>
                <a:spcPts val="95"/>
              </a:spcBef>
            </a:pP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proyecto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explotación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supeditado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consideraciones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técnicas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pudieran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las </a:t>
            </a:r>
            <a:r>
              <a:rPr dirty="0" sz="1100">
                <a:latin typeface="Arial MT"/>
                <a:cs typeface="Arial MT"/>
              </a:rPr>
              <a:t>etapas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aptitudes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permisos.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perforaciones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explotación,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deberán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ejecutadas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por </a:t>
            </a:r>
            <a:r>
              <a:rPr dirty="0" sz="1100" spc="-10">
                <a:latin typeface="Arial MT"/>
                <a:cs typeface="Arial MT"/>
              </a:rPr>
              <a:t>empresas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inscriptas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el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registro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empresas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perforistas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cumplimiento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96/2013, </a:t>
            </a:r>
            <a:r>
              <a:rPr dirty="0" sz="1100">
                <a:latin typeface="Arial MT"/>
                <a:cs typeface="Arial MT"/>
              </a:rPr>
              <a:t>construidas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tal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garantice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correcto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aislamiento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hidráulico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diferentes </a:t>
            </a:r>
            <a:r>
              <a:rPr dirty="0" sz="1100">
                <a:latin typeface="Arial MT"/>
                <a:cs typeface="Arial MT"/>
              </a:rPr>
              <a:t>acuíferos,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provistas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adecuada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protección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sanitaria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equipadas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dispositivos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adecuados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toma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muestras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boca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pozo,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medición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caudal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registro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nivel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estático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dinámico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Autoridad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Agua.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captaciones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deberán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ubicadas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distancia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mínima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15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cualquier</a:t>
            </a:r>
            <a:r>
              <a:rPr dirty="0" sz="1100" spc="3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disposición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efluentes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aguas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arriba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respecto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al </a:t>
            </a:r>
            <a:r>
              <a:rPr dirty="0" sz="1100">
                <a:latin typeface="Arial MT"/>
                <a:cs typeface="Arial MT"/>
              </a:rPr>
              <a:t>escurrimiento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superficial.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alumbramiento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explotación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subterránea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garantiza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la </a:t>
            </a:r>
            <a:r>
              <a:rPr dirty="0" sz="1100">
                <a:latin typeface="Arial MT"/>
                <a:cs typeface="Arial MT"/>
              </a:rPr>
              <a:t>misma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apta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consumo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humano,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según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parámetros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establecidos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Código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Alimentario </a:t>
            </a:r>
            <a:r>
              <a:rPr dirty="0" sz="1100">
                <a:latin typeface="Arial MT"/>
                <a:cs typeface="Arial MT"/>
              </a:rPr>
              <a:t>Argentino,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deberán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análisis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químico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bacteriológico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previo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elección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del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tratamiento.</a:t>
            </a:r>
            <a:endParaRPr sz="1100">
              <a:latin typeface="Arial MT"/>
              <a:cs typeface="Arial MT"/>
            </a:endParaRPr>
          </a:p>
          <a:p>
            <a:pPr algn="just" marL="76200" indent="457200">
              <a:lnSpc>
                <a:spcPct val="100000"/>
              </a:lnSpc>
              <a:spcBef>
                <a:spcPts val="580"/>
              </a:spcBef>
            </a:pPr>
            <a:r>
              <a:rPr dirty="0" sz="1100" b="1">
                <a:latin typeface="Arial"/>
                <a:cs typeface="Arial"/>
              </a:rPr>
              <a:t>Prefactibilidad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Vertido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Efluentes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Líquidos: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Departamento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Planes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Hidrológicos</a:t>
            </a:r>
            <a:endParaRPr sz="1100">
              <a:latin typeface="Arial MT"/>
              <a:cs typeface="Arial MT"/>
            </a:endParaRPr>
          </a:p>
          <a:p>
            <a:pPr algn="just" marL="76200" marR="68580">
              <a:lnSpc>
                <a:spcPct val="143700"/>
              </a:lnSpc>
              <a:spcBef>
                <a:spcPts val="10"/>
              </a:spcBef>
            </a:pPr>
            <a:r>
              <a:rPr dirty="0" sz="1100">
                <a:latin typeface="Arial MT"/>
                <a:cs typeface="Arial MT"/>
              </a:rPr>
              <a:t>entiende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sólo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resultaría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factible la </a:t>
            </a:r>
            <a:r>
              <a:rPr dirty="0" sz="1100" spc="-10">
                <a:latin typeface="Arial MT"/>
                <a:cs typeface="Arial MT"/>
              </a:rPr>
              <a:t>disposición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suelo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mediante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sistemas</a:t>
            </a:r>
            <a:r>
              <a:rPr dirty="0" sz="1100" spc="-10">
                <a:latin typeface="Arial MT"/>
                <a:cs typeface="Arial MT"/>
              </a:rPr>
              <a:t> individuales,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un </a:t>
            </a:r>
            <a:r>
              <a:rPr dirty="0" sz="1100">
                <a:latin typeface="Arial MT"/>
                <a:cs typeface="Arial MT"/>
              </a:rPr>
              <a:t>máximo</a:t>
            </a:r>
            <a:r>
              <a:rPr dirty="0" sz="1100" spc="25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predio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400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</a:t>
            </a:r>
            <a:r>
              <a:rPr dirty="0" baseline="31746" sz="1050">
                <a:latin typeface="Arial MT"/>
                <a:cs typeface="Arial MT"/>
              </a:rPr>
              <a:t>3</a:t>
            </a:r>
            <a:r>
              <a:rPr dirty="0" sz="1100">
                <a:latin typeface="Arial MT"/>
                <a:cs typeface="Arial MT"/>
              </a:rPr>
              <a:t>/día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(cuatrocientos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cúbicos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diarios)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cumpliendo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lo </a:t>
            </a:r>
            <a:r>
              <a:rPr dirty="0" sz="1100">
                <a:latin typeface="Arial MT"/>
                <a:cs typeface="Arial MT"/>
              </a:rPr>
              <a:t>dispuesto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Resolución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N°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336/03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supeditado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resultado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ensayos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infiltración, </a:t>
            </a:r>
            <a:r>
              <a:rPr dirty="0" sz="1100">
                <a:latin typeface="Arial MT"/>
                <a:cs typeface="Arial MT"/>
              </a:rPr>
              <a:t>ejecutados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distancia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mayor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ellos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100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m,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evaluados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etapa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aptitud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obra.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valores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permeabilidad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obtenidos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deberán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encontrarse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dentro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rango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admisible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correcto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funcionamiento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deberá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garantizarse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aireación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superior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dos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(2)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 fondo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adoptado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 máximo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nivel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capa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freática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registrado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períodos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excesos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hídricos. Deberá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garantizarse que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exista escorrentía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superficial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hacia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el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pluvial.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distanciamiento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disposición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pozo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explotación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deberá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mayor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posible,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siendo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distancia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mínima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admisible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quince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(15)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metros.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acuerdo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la </a:t>
            </a:r>
            <a:r>
              <a:rPr dirty="0" sz="1100">
                <a:latin typeface="Arial MT"/>
                <a:cs typeface="Arial MT"/>
              </a:rPr>
              <a:t>información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Departamento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Información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Geográfica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Dirección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Provincial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Ordenamiento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Urbano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Territorial,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predio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encuentra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zona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descripta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Área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Rural </a:t>
            </a:r>
            <a:r>
              <a:rPr dirty="0" sz="1100">
                <a:latin typeface="Arial MT"/>
                <a:cs typeface="Arial MT"/>
              </a:rPr>
              <a:t>No1,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designación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RNO1,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 correspondería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tramitaciones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correspondientes </a:t>
            </a:r>
            <a:r>
              <a:rPr dirty="0" sz="1100" spc="-20">
                <a:latin typeface="Arial MT"/>
                <a:cs typeface="Arial MT"/>
              </a:rPr>
              <a:t>para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cambio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uso.</a:t>
            </a:r>
            <a:endParaRPr sz="1100">
              <a:latin typeface="Arial MT"/>
              <a:cs typeface="Arial MT"/>
            </a:endParaRPr>
          </a:p>
          <a:p>
            <a:pPr algn="just" marL="76200" marR="66675" indent="457200">
              <a:lnSpc>
                <a:spcPct val="143600"/>
              </a:lnSpc>
            </a:pP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proyecto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presentado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usuario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“Secretaría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Integración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Socio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Urbana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(SISU), </a:t>
            </a:r>
            <a:r>
              <a:rPr dirty="0" sz="1100" b="1">
                <a:latin typeface="Arial"/>
                <a:cs typeface="Arial"/>
              </a:rPr>
              <a:t>dependiente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del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Ministerio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Desarrollo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Social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la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Nación”,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ha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evaluado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Calificación </a:t>
            </a:r>
            <a:r>
              <a:rPr dirty="0" sz="1100">
                <a:latin typeface="Arial MT"/>
                <a:cs typeface="Arial MT"/>
              </a:rPr>
              <a:t>Hídrica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(CHi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2)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Prefactibilidad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Hidráulica,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Calificación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(CHi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2)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Prefactibilidad</a:t>
            </a:r>
            <a:r>
              <a:rPr dirty="0" sz="1100" spc="-25">
                <a:latin typeface="Arial MT"/>
                <a:cs typeface="Arial MT"/>
              </a:rPr>
              <a:t> de </a:t>
            </a:r>
            <a:r>
              <a:rPr dirty="0" sz="1100">
                <a:latin typeface="Arial MT"/>
                <a:cs typeface="Arial MT"/>
              </a:rPr>
              <a:t>Explotación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Recurso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Subterráneo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(Disponibilidad),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Calificación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(CHi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2)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para</a:t>
            </a:r>
            <a:endParaRPr sz="1100">
              <a:latin typeface="Arial MT"/>
              <a:cs typeface="Arial MT"/>
            </a:endParaRPr>
          </a:p>
          <a:p>
            <a:pPr algn="just" marL="76200" marR="67945">
              <a:lnSpc>
                <a:spcPct val="143600"/>
              </a:lnSpc>
              <a:spcBef>
                <a:spcPts val="10"/>
              </a:spcBef>
            </a:pPr>
            <a:r>
              <a:rPr dirty="0" sz="1100" spc="-10">
                <a:latin typeface="Arial MT"/>
                <a:cs typeface="Arial MT"/>
              </a:rPr>
              <a:t>Prefactibilidad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Vuelco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Efluentes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Líquidos.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Resolución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AdA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2222/19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establece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principio </a:t>
            </a:r>
            <a:r>
              <a:rPr dirty="0" sz="1100">
                <a:latin typeface="Arial MT"/>
                <a:cs typeface="Arial MT"/>
              </a:rPr>
              <a:t>general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usuarios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recurso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y/o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aquellos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requieran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obras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saneamiento </a:t>
            </a:r>
            <a:r>
              <a:rPr dirty="0" sz="1100">
                <a:latin typeface="Arial MT"/>
                <a:cs typeface="Arial MT"/>
              </a:rPr>
              <a:t>hidráulico,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obras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abastecimiento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distribución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agua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y/u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obras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colección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tratamiento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1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3793744" y="9759188"/>
            <a:ext cx="239268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CE-2022-41068744-GDEBA-DPGHADA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734566" y="1765307"/>
            <a:ext cx="5111115" cy="0"/>
          </a:xfrm>
          <a:custGeom>
            <a:avLst/>
            <a:gdLst/>
            <a:ahLst/>
            <a:cxnLst/>
            <a:rect l="l" t="t" r="r" b="b"/>
            <a:pathLst>
              <a:path w="5111115" h="0">
                <a:moveTo>
                  <a:pt x="0" y="0"/>
                </a:moveTo>
                <a:lnTo>
                  <a:pt x="5110627" y="0"/>
                </a:lnTo>
              </a:path>
            </a:pathLst>
          </a:custGeom>
          <a:ln w="1233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75254" y="3693548"/>
            <a:ext cx="4183379" cy="0"/>
          </a:xfrm>
          <a:custGeom>
            <a:avLst/>
            <a:gdLst/>
            <a:ahLst/>
            <a:cxnLst/>
            <a:rect l="l" t="t" r="r" b="b"/>
            <a:pathLst>
              <a:path w="4183379" h="0">
                <a:moveTo>
                  <a:pt x="0" y="0"/>
                </a:moveTo>
                <a:lnTo>
                  <a:pt x="4183054" y="0"/>
                </a:lnTo>
              </a:path>
            </a:pathLst>
          </a:custGeom>
          <a:ln w="1233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73100" y="853795"/>
            <a:ext cx="6219190" cy="3157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36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efluentes líquidos,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deben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transitar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 tres fases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integradas,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independientemente del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 </a:t>
            </a:r>
            <a:r>
              <a:rPr dirty="0" sz="1100" spc="-25">
                <a:latin typeface="Arial MT"/>
                <a:cs typeface="Arial MT"/>
              </a:rPr>
              <a:t>que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encuentre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(proyecto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ejecutada,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sin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funcionamiento);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excepción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aquellos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con </a:t>
            </a:r>
            <a:r>
              <a:rPr dirty="0" sz="1100">
                <a:latin typeface="Arial MT"/>
                <a:cs typeface="Arial MT"/>
              </a:rPr>
              <a:t>Calificación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Hídrica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0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(CHi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0)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alguna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componentes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cursaran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solo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Fase</a:t>
            </a:r>
            <a:r>
              <a:rPr dirty="0" sz="1100" spc="42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1 </a:t>
            </a:r>
            <a:r>
              <a:rPr dirty="0" sz="1100" spc="-10">
                <a:latin typeface="Arial MT"/>
                <a:cs typeface="Arial MT"/>
              </a:rPr>
              <a:t>(Prefactibilidad).</a:t>
            </a:r>
            <a:endParaRPr sz="1100">
              <a:latin typeface="Arial MT"/>
              <a:cs typeface="Arial MT"/>
            </a:endParaRPr>
          </a:p>
          <a:p>
            <a:pPr algn="r" marL="12700" marR="6350" indent="457200">
              <a:lnSpc>
                <a:spcPct val="143700"/>
              </a:lnSpc>
              <a:spcBef>
                <a:spcPts val="10"/>
              </a:spcBef>
            </a:pP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deja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aclarado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información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documentación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brindada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Usuario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los </a:t>
            </a:r>
            <a:r>
              <a:rPr dirty="0" sz="1100">
                <a:latin typeface="Arial MT"/>
                <a:cs typeface="Arial MT"/>
              </a:rPr>
              <a:t>términos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Resolución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Nº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2222/19,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reviste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carácter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Declaración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Jurada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quedando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lo </a:t>
            </a:r>
            <a:r>
              <a:rPr dirty="0" sz="1100">
                <a:latin typeface="Arial MT"/>
                <a:cs typeface="Arial MT"/>
              </a:rPr>
              <a:t>consignado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bajo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exclusiva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responsabilidad.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falsedad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inexactitud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total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parcial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misma, </a:t>
            </a:r>
            <a:r>
              <a:rPr dirty="0" sz="1100">
                <a:latin typeface="Arial MT"/>
                <a:cs typeface="Arial MT"/>
              </a:rPr>
              <a:t>constituirá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causal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revocación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acto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administrativo,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sin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perjuicio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sanciones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índole </a:t>
            </a:r>
            <a:r>
              <a:rPr dirty="0" sz="1100">
                <a:latin typeface="Arial MT"/>
                <a:cs typeface="Arial MT"/>
              </a:rPr>
              <a:t>administrativa,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civil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penal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pudieren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corresponder.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---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10">
                <a:latin typeface="Arial MT"/>
                <a:cs typeface="Arial MT"/>
              </a:rPr>
              <a:t>--</a:t>
            </a:r>
            <a:r>
              <a:rPr dirty="0" sz="1100" spc="-50">
                <a:latin typeface="Arial MT"/>
                <a:cs typeface="Arial MT"/>
              </a:rPr>
              <a:t>- </a:t>
            </a:r>
            <a:r>
              <a:rPr dirty="0" sz="1100">
                <a:latin typeface="Arial MT"/>
                <a:cs typeface="Arial MT"/>
              </a:rPr>
              <a:t>El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documento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naturaleza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exploratoria,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derecho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uso,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tendrá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una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vigencia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(seis)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meses,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partir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fecha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emisión,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período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deberá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tramitar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575"/>
              </a:spcBef>
            </a:pPr>
            <a:r>
              <a:rPr dirty="0" sz="1100">
                <a:latin typeface="Arial MT"/>
                <a:cs typeface="Arial MT"/>
              </a:rPr>
              <a:t>las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Aptitudes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correspondientes.</a:t>
            </a:r>
            <a:endParaRPr sz="11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</a:pPr>
            <a:r>
              <a:rPr dirty="0" sz="1100" spc="-25" b="1">
                <a:latin typeface="Arial"/>
                <a:cs typeface="Arial"/>
              </a:rPr>
              <a:t>IC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300"/>
              </a:lnSpc>
            </a:pPr>
            <a:r>
              <a:rPr dirty="0"/>
              <a:t>página </a:t>
            </a:r>
            <a:fld id="{81D60167-4931-47E6-BA6A-407CBD079E47}" type="slidenum">
              <a:rPr dirty="0"/>
              <a:t>1</a:t>
            </a:fld>
            <a:r>
              <a:rPr dirty="0"/>
              <a:t> de </a:t>
            </a:r>
            <a:r>
              <a:rPr dirty="0" spc="-50"/>
              <a:t>3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3793744" y="9759188"/>
            <a:ext cx="239268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Times New Roman"/>
                <a:cs typeface="Times New Roman"/>
              </a:rPr>
              <a:t>CE-2022-41068744-GDEBA-DPGHADA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864944" y="3994191"/>
            <a:ext cx="6107430" cy="19050"/>
            <a:chOff x="864944" y="3994191"/>
            <a:chExt cx="6107430" cy="19050"/>
          </a:xfrm>
        </p:grpSpPr>
        <p:sp>
          <p:nvSpPr>
            <p:cNvPr id="3" name="object 3" descr=""/>
            <p:cNvSpPr/>
            <p:nvPr/>
          </p:nvSpPr>
          <p:spPr>
            <a:xfrm>
              <a:off x="864944" y="3994191"/>
              <a:ext cx="6107430" cy="9525"/>
            </a:xfrm>
            <a:custGeom>
              <a:avLst/>
              <a:gdLst/>
              <a:ahLst/>
              <a:cxnLst/>
              <a:rect l="l" t="t" r="r" b="b"/>
              <a:pathLst>
                <a:path w="6107430" h="9525">
                  <a:moveTo>
                    <a:pt x="6107127" y="0"/>
                  </a:moveTo>
                  <a:lnTo>
                    <a:pt x="0" y="0"/>
                  </a:lnTo>
                  <a:lnTo>
                    <a:pt x="9267" y="9267"/>
                  </a:lnTo>
                  <a:lnTo>
                    <a:pt x="6097860" y="9267"/>
                  </a:lnTo>
                  <a:lnTo>
                    <a:pt x="6107127" y="0"/>
                  </a:lnTo>
                  <a:close/>
                </a:path>
              </a:pathLst>
            </a:custGeom>
            <a:solidFill>
              <a:srgbClr val="9B9B9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864944" y="4003458"/>
              <a:ext cx="6107430" cy="9525"/>
            </a:xfrm>
            <a:custGeom>
              <a:avLst/>
              <a:gdLst/>
              <a:ahLst/>
              <a:cxnLst/>
              <a:rect l="l" t="t" r="r" b="b"/>
              <a:pathLst>
                <a:path w="6107430" h="9525">
                  <a:moveTo>
                    <a:pt x="6097860" y="0"/>
                  </a:moveTo>
                  <a:lnTo>
                    <a:pt x="9267" y="0"/>
                  </a:lnTo>
                  <a:lnTo>
                    <a:pt x="0" y="9267"/>
                  </a:lnTo>
                  <a:lnTo>
                    <a:pt x="6107127" y="9267"/>
                  </a:lnTo>
                  <a:lnTo>
                    <a:pt x="6097860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64944" y="3994191"/>
              <a:ext cx="9525" cy="19050"/>
            </a:xfrm>
            <a:custGeom>
              <a:avLst/>
              <a:gdLst/>
              <a:ahLst/>
              <a:cxnLst/>
              <a:rect l="l" t="t" r="r" b="b"/>
              <a:pathLst>
                <a:path w="9525" h="19050">
                  <a:moveTo>
                    <a:pt x="0" y="0"/>
                  </a:moveTo>
                  <a:lnTo>
                    <a:pt x="0" y="18534"/>
                  </a:lnTo>
                  <a:lnTo>
                    <a:pt x="9267" y="92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B9B9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62805" y="3994191"/>
              <a:ext cx="9525" cy="19050"/>
            </a:xfrm>
            <a:custGeom>
              <a:avLst/>
              <a:gdLst/>
              <a:ahLst/>
              <a:cxnLst/>
              <a:rect l="l" t="t" r="r" b="b"/>
              <a:pathLst>
                <a:path w="9525" h="19050">
                  <a:moveTo>
                    <a:pt x="9267" y="0"/>
                  </a:moveTo>
                  <a:lnTo>
                    <a:pt x="0" y="9267"/>
                  </a:lnTo>
                  <a:lnTo>
                    <a:pt x="0" y="18534"/>
                  </a:lnTo>
                  <a:lnTo>
                    <a:pt x="9267" y="18534"/>
                  </a:lnTo>
                  <a:lnTo>
                    <a:pt x="9267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67978" y="947219"/>
            <a:ext cx="496223" cy="759461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852244" y="1924158"/>
            <a:ext cx="6104890" cy="24923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21590">
              <a:lnSpc>
                <a:spcPts val="1280"/>
              </a:lnSpc>
              <a:spcBef>
                <a:spcPts val="95"/>
              </a:spcBef>
            </a:pPr>
            <a:r>
              <a:rPr dirty="0" sz="1100">
                <a:latin typeface="Times New Roman"/>
                <a:cs typeface="Times New Roman"/>
              </a:rPr>
              <a:t>G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 E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 P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 B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  <a:p>
            <a:pPr algn="ctr" marL="13335">
              <a:lnSpc>
                <a:spcPts val="1280"/>
              </a:lnSpc>
            </a:pPr>
            <a:r>
              <a:rPr dirty="0" sz="1100">
                <a:latin typeface="Times New Roman"/>
                <a:cs typeface="Times New Roman"/>
              </a:rPr>
              <a:t>2022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Año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bicentenario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del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Banco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la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Provincia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Buenos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Aires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ctr" marL="2292350" marR="2258695">
              <a:lnSpc>
                <a:spcPts val="1240"/>
              </a:lnSpc>
              <a:spcBef>
                <a:spcPts val="5"/>
              </a:spcBef>
            </a:pPr>
            <a:r>
              <a:rPr dirty="0" sz="1100" b="1">
                <a:latin typeface="Times New Roman"/>
                <a:cs typeface="Times New Roman"/>
              </a:rPr>
              <a:t>Hoja</a:t>
            </a:r>
            <a:r>
              <a:rPr dirty="0" sz="1100" spc="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Adicional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Firmas Certificado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baseline="2525" sz="1650" b="1">
                <a:latin typeface="Times New Roman"/>
                <a:cs typeface="Times New Roman"/>
              </a:rPr>
              <a:t>Número:</a:t>
            </a:r>
            <a:r>
              <a:rPr dirty="0" baseline="2525" sz="1650" spc="562" b="1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CE-2022-41068744-GDEBA-</a:t>
            </a:r>
            <a:r>
              <a:rPr dirty="0" sz="1050" spc="-10">
                <a:latin typeface="Times New Roman"/>
                <a:cs typeface="Times New Roman"/>
              </a:rPr>
              <a:t>DPGHADA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0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050">
                <a:latin typeface="Times New Roman"/>
                <a:cs typeface="Times New Roman"/>
              </a:rPr>
              <a:t>LA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PLATA,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BUENOS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AIRES</a:t>
            </a:r>
            <a:endParaRPr sz="10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00"/>
              </a:spcBef>
            </a:pPr>
            <a:r>
              <a:rPr dirty="0" sz="1050">
                <a:latin typeface="Times New Roman"/>
                <a:cs typeface="Times New Roman"/>
              </a:rPr>
              <a:t>Martes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29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Noviembre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de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2022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Referencia:</a:t>
            </a:r>
            <a:r>
              <a:rPr dirty="0" sz="1100" spc="70" b="1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EX-2022-</a:t>
            </a:r>
            <a:r>
              <a:rPr dirty="0" sz="1100">
                <a:latin typeface="Times New Roman"/>
                <a:cs typeface="Times New Roman"/>
              </a:rPr>
              <a:t>34645219-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-GDEBA-</a:t>
            </a:r>
            <a:r>
              <a:rPr dirty="0" sz="1100" spc="-25">
                <a:latin typeface="Times New Roman"/>
                <a:cs typeface="Times New Roman"/>
              </a:rPr>
              <a:t>ADA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6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documento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fue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importado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por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el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sistema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GEDO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con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un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total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3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pagina/s.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70779" y="4737255"/>
            <a:ext cx="2979420" cy="3136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450">
                <a:latin typeface="Arial MT"/>
                <a:cs typeface="Arial MT"/>
              </a:rPr>
              <a:t>Digitally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signed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by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GDE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BUENOS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AIRES</a:t>
            </a:r>
            <a:endParaRPr sz="450">
              <a:latin typeface="Arial MT"/>
              <a:cs typeface="Arial MT"/>
            </a:endParaRPr>
          </a:p>
          <a:p>
            <a:pPr marL="12700" marR="5080">
              <a:lnSpc>
                <a:spcPct val="104900"/>
              </a:lnSpc>
            </a:pPr>
            <a:r>
              <a:rPr dirty="0" sz="450">
                <a:latin typeface="Arial MT"/>
                <a:cs typeface="Arial MT"/>
              </a:rPr>
              <a:t>DN: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cn=GDE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BUENOS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AIRES,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c=AR,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o=MINISTERIO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DE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JEFATURA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DE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GABINETE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DE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MINISTROS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-25">
                <a:latin typeface="Arial MT"/>
                <a:cs typeface="Arial MT"/>
              </a:rPr>
              <a:t>AS,</a:t>
            </a:r>
            <a:r>
              <a:rPr dirty="0" sz="450" spc="50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ou=SUBSECRETARIA DE GOBIERNO DIGITAL, serialNumber=CUIT </a:t>
            </a:r>
            <a:r>
              <a:rPr dirty="0" sz="450" spc="-10">
                <a:latin typeface="Arial MT"/>
                <a:cs typeface="Arial MT"/>
              </a:rPr>
              <a:t>30715471511</a:t>
            </a:r>
            <a:endParaRPr sz="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450">
                <a:latin typeface="Arial MT"/>
                <a:cs typeface="Arial MT"/>
              </a:rPr>
              <a:t>Date:</a:t>
            </a:r>
            <a:r>
              <a:rPr dirty="0" sz="450" spc="8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2022.11.29</a:t>
            </a:r>
            <a:r>
              <a:rPr dirty="0" sz="450" spc="8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20:45:58</a:t>
            </a:r>
            <a:r>
              <a:rPr dirty="0" sz="450" spc="8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-</a:t>
            </a:r>
            <a:r>
              <a:rPr dirty="0" sz="450" spc="-10">
                <a:latin typeface="Arial MT"/>
                <a:cs typeface="Arial MT"/>
              </a:rPr>
              <a:t>03'00'</a:t>
            </a:r>
            <a:endParaRPr sz="4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66193" y="9172798"/>
            <a:ext cx="1617980" cy="4699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450">
                <a:latin typeface="Arial MT"/>
                <a:cs typeface="Arial MT"/>
              </a:rPr>
              <a:t>Digitally</a:t>
            </a:r>
            <a:r>
              <a:rPr dirty="0" sz="450" spc="9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signed</a:t>
            </a:r>
            <a:r>
              <a:rPr dirty="0" sz="450" spc="9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by</a:t>
            </a:r>
            <a:r>
              <a:rPr dirty="0" sz="450" spc="105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GDE</a:t>
            </a:r>
            <a:r>
              <a:rPr dirty="0" sz="450" spc="100">
                <a:latin typeface="Arial MT"/>
                <a:cs typeface="Arial MT"/>
              </a:rPr>
              <a:t> </a:t>
            </a:r>
            <a:r>
              <a:rPr dirty="0" sz="450">
                <a:latin typeface="Arial MT"/>
                <a:cs typeface="Arial MT"/>
              </a:rPr>
              <a:t>BUENOS</a:t>
            </a:r>
            <a:r>
              <a:rPr dirty="0" sz="450" spc="105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AIRES</a:t>
            </a:r>
            <a:endParaRPr sz="450">
              <a:latin typeface="Arial MT"/>
              <a:cs typeface="Arial MT"/>
            </a:endParaRPr>
          </a:p>
          <a:p>
            <a:pPr marL="12700" marR="5080">
              <a:lnSpc>
                <a:spcPct val="108000"/>
              </a:lnSpc>
            </a:pPr>
            <a:r>
              <a:rPr dirty="0" sz="450" spc="10">
                <a:latin typeface="Arial MT"/>
                <a:cs typeface="Arial MT"/>
              </a:rPr>
              <a:t>DN: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cn=GDE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BUENOS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AIRES,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c=AR,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o=MINISTERIO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-25">
                <a:latin typeface="Arial MT"/>
                <a:cs typeface="Arial MT"/>
              </a:rPr>
              <a:t>DE</a:t>
            </a:r>
            <a:r>
              <a:rPr dirty="0" sz="450" spc="50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JEFATURA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GABINETE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DE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MINISTROS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BS</a:t>
            </a:r>
            <a:r>
              <a:rPr dirty="0" sz="450" spc="65">
                <a:latin typeface="Arial MT"/>
                <a:cs typeface="Arial MT"/>
              </a:rPr>
              <a:t> </a:t>
            </a:r>
            <a:r>
              <a:rPr dirty="0" sz="450" spc="-25">
                <a:latin typeface="Arial MT"/>
                <a:cs typeface="Arial MT"/>
              </a:rPr>
              <a:t>AS,</a:t>
            </a:r>
            <a:r>
              <a:rPr dirty="0" sz="450" spc="500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ou=SUBSECRETARIA</a:t>
            </a:r>
            <a:r>
              <a:rPr dirty="0" sz="450" spc="10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DE</a:t>
            </a:r>
            <a:r>
              <a:rPr dirty="0" sz="450" spc="10">
                <a:latin typeface="Arial MT"/>
                <a:cs typeface="Arial MT"/>
              </a:rPr>
              <a:t> </a:t>
            </a:r>
            <a:r>
              <a:rPr dirty="0" sz="450" spc="20">
                <a:latin typeface="Arial MT"/>
                <a:cs typeface="Arial MT"/>
              </a:rPr>
              <a:t>GOBIERNO</a:t>
            </a:r>
            <a:r>
              <a:rPr dirty="0" sz="450" spc="15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DIGITAL,</a:t>
            </a:r>
            <a:endParaRPr sz="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450" spc="10">
                <a:latin typeface="Arial MT"/>
                <a:cs typeface="Arial MT"/>
              </a:rPr>
              <a:t>serialNumber=CUIT</a:t>
            </a:r>
            <a:r>
              <a:rPr dirty="0" sz="450" spc="114">
                <a:latin typeface="Arial MT"/>
                <a:cs typeface="Arial MT"/>
              </a:rPr>
              <a:t> </a:t>
            </a:r>
            <a:r>
              <a:rPr dirty="0" sz="450" spc="-10">
                <a:latin typeface="Arial MT"/>
                <a:cs typeface="Arial MT"/>
              </a:rPr>
              <a:t>30715471511</a:t>
            </a:r>
            <a:endParaRPr sz="4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450" spc="10">
                <a:latin typeface="Arial MT"/>
                <a:cs typeface="Arial MT"/>
              </a:rPr>
              <a:t>Date: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2022.11.29</a:t>
            </a:r>
            <a:r>
              <a:rPr dirty="0" sz="450" spc="60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20:46:00</a:t>
            </a:r>
            <a:r>
              <a:rPr dirty="0" sz="450" spc="55">
                <a:latin typeface="Arial MT"/>
                <a:cs typeface="Arial MT"/>
              </a:rPr>
              <a:t> </a:t>
            </a:r>
            <a:r>
              <a:rPr dirty="0" sz="450" spc="10">
                <a:latin typeface="Arial MT"/>
                <a:cs typeface="Arial MT"/>
              </a:rPr>
              <a:t>-</a:t>
            </a:r>
            <a:r>
              <a:rPr dirty="0" sz="450" spc="-10">
                <a:latin typeface="Arial MT"/>
                <a:cs typeface="Arial MT"/>
              </a:rPr>
              <a:t>03'00'</a:t>
            </a:r>
            <a:endParaRPr sz="4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76957" y="5117410"/>
            <a:ext cx="1617980" cy="50165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792480">
              <a:lnSpc>
                <a:spcPct val="108100"/>
              </a:lnSpc>
              <a:spcBef>
                <a:spcPts val="55"/>
              </a:spcBef>
            </a:pPr>
            <a:r>
              <a:rPr dirty="0" sz="750">
                <a:latin typeface="Times New Roman"/>
                <a:cs typeface="Times New Roman"/>
              </a:rPr>
              <a:t>Andrea</a:t>
            </a:r>
            <a:r>
              <a:rPr dirty="0" sz="750" spc="7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Cumba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Directora</a:t>
            </a:r>
            <a:r>
              <a:rPr dirty="0" sz="750" spc="9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Provincial</a:t>
            </a:r>
            <a:endParaRPr sz="750">
              <a:latin typeface="Times New Roman"/>
              <a:cs typeface="Times New Roman"/>
            </a:endParaRPr>
          </a:p>
          <a:p>
            <a:pPr marL="12700" marR="5080">
              <a:lnSpc>
                <a:spcPts val="869"/>
              </a:lnSpc>
              <a:spcBef>
                <a:spcPts val="125"/>
              </a:spcBef>
            </a:pPr>
            <a:r>
              <a:rPr dirty="0" sz="750">
                <a:latin typeface="Times New Roman"/>
                <a:cs typeface="Times New Roman"/>
              </a:rPr>
              <a:t>Dirección</a:t>
            </a:r>
            <a:r>
              <a:rPr dirty="0" sz="750" spc="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Provincial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de</a:t>
            </a:r>
            <a:r>
              <a:rPr dirty="0" sz="750" spc="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Gestión</a:t>
            </a:r>
            <a:r>
              <a:rPr dirty="0" sz="750" spc="7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Hídrica</a:t>
            </a:r>
            <a:r>
              <a:rPr dirty="0" sz="750" spc="50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Autoridad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del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Agua</a:t>
            </a:r>
            <a:endParaRPr sz="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2025-10-21T10:35:57Z</dcterms:created>
  <dcterms:modified xsi:type="dcterms:W3CDTF">2025-10-21T10:35:57Z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2023-06-29T00:00:00Z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2023-06-29T00:00:00Z</vt:filetime>
  </property>
</Properties>
</file>